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7" r:id="rId1"/>
  </p:sldMasterIdLst>
  <p:sldIdLst>
    <p:sldId id="293" r:id="rId2"/>
    <p:sldId id="281" r:id="rId3"/>
    <p:sldId id="294" r:id="rId4"/>
    <p:sldId id="261" r:id="rId5"/>
    <p:sldId id="286" r:id="rId6"/>
    <p:sldId id="284" r:id="rId7"/>
    <p:sldId id="285" r:id="rId8"/>
    <p:sldId id="302" r:id="rId9"/>
    <p:sldId id="304" r:id="rId10"/>
    <p:sldId id="305" r:id="rId11"/>
    <p:sldId id="303" r:id="rId12"/>
    <p:sldId id="306" r:id="rId13"/>
    <p:sldId id="307" r:id="rId14"/>
    <p:sldId id="308" r:id="rId15"/>
    <p:sldId id="272" r:id="rId16"/>
    <p:sldId id="274" r:id="rId17"/>
    <p:sldId id="275" r:id="rId18"/>
    <p:sldId id="276" r:id="rId19"/>
    <p:sldId id="277" r:id="rId20"/>
    <p:sldId id="301" r:id="rId21"/>
    <p:sldId id="278" r:id="rId22"/>
    <p:sldId id="300" r:id="rId23"/>
    <p:sldId id="299" r:id="rId24"/>
    <p:sldId id="298" r:id="rId25"/>
    <p:sldId id="297" r:id="rId26"/>
    <p:sldId id="296" r:id="rId27"/>
    <p:sldId id="295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06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9316-EB50-72FA-171B-F52F98746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92C9D-EF70-0C09-3329-28C6D6673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FBEC-4440-F1B2-6B54-D7CCC84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FD10-64AF-6F4D-15FF-0C31FFD1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77E3-95B8-03F6-314B-B778604F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3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F748-F031-9DD2-DE38-18725EB9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7598F-D7E8-640C-89C6-6C374BBC1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C8C8-590B-BDA0-1A11-3E2E0229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CD20-7653-3CDF-0D5A-040296A6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6255-D989-288A-647E-46808CD3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9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72DD1-6169-3BCA-EB12-C687D4B47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2C4C9-9DA3-58DC-4C40-1654412E8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32EEA-D899-69D7-2F9B-916EF2426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72685-E858-05A7-1B86-5DCA805E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24AC-DE9D-5051-4B3A-7E4521B2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599D-6A1E-AFE1-39C4-52B3064A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5346-D6BE-2380-494F-4B566C01B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C7CDC-1E42-6A83-ED20-588AC14B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D091B-0633-4CD5-B369-FBC5A062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7675-CB15-B336-E837-E2AFD846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1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CF18-D770-63C0-15A3-96B22D49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D4C90-0A21-4A74-0E0B-708E283FF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E60AF-28B7-9146-E0EE-42ED28F7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65D0-1283-D4CD-CD66-75BB4E6D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702C1-3BF4-9CBC-8BAC-979E5E01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7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092B-96EE-0095-E189-BFFC7252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65AE-3C0C-F4D7-E794-961ADB026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CA035-33A8-7DA6-175B-6311294C1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8E000-8968-7155-3AA0-9E8127D28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3F213-C03D-0459-44DA-C5848DD2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9222A-CE5E-6C06-FAAB-EE4F0A8DD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338C-B6B1-8C10-ACFD-35848EFD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762A-F170-6417-1110-70A6F52F9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DA17E-95CC-4933-ED74-8A0788540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81B35-ECB9-AC4B-B7CD-6B61E70AA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49896-563C-CA65-40A7-DB132C3BA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CA358-9A85-4564-EFEB-03D11999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74113-DC91-71FF-E789-43F282BC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98918-DE1A-E688-9DD0-5F5046CA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9324-3817-D3EF-40B2-8C13E54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16867-9FAB-F9CF-ADE2-EFC9F0E5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2D852-0E59-56FE-49C9-5BDBA087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CC2E2-2E61-14E1-F554-549CC6A7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9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9ECF7-DDBE-4C2B-6946-6945A93A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00D50-1E15-C8BD-9D5B-1FD24A60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1023-450C-1E19-DB91-8CE603F3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9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9CCE-9A0C-DE16-4496-42C3F87E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6788-FF1F-E159-6A9B-224BEBC29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E4E60-EB2C-C101-70A3-267816653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96661-4435-63C5-9A3C-8262CFFC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64582-0E15-596A-165E-A01EEACB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9239E-DA74-D835-3BA8-589C24F8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0CB9-C4ED-4253-7ADD-BF8DAC51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1F525-789F-BA18-7F27-688126F71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DA77E-67FC-7A98-63A0-66C3A4931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62AFF-D2D5-E604-4C90-A1E5F284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6C81D-097B-0F9C-097C-B6705F9B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E23F7-D87C-973C-DA77-D0216CA5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99BD3-8C9D-0181-EC8B-93E616C7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3100F-9520-B07B-E638-EED12718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05C3-E5FF-A2EF-FCF6-CEC76CB18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9946EF-010C-504F-B904-E3CB9D38E487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157A4-C5B2-B21E-A11E-C6F8CB1E4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656A6-5891-62B1-429D-A4300C59D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C7E64-D1E6-764F-BD9B-19D47995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15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rand-challenge.org/DRIVE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4E808-D44D-8495-2391-F116A4F0A3B3}"/>
              </a:ext>
            </a:extLst>
          </p:cNvPr>
          <p:cNvSpPr txBox="1"/>
          <p:nvPr/>
        </p:nvSpPr>
        <p:spPr>
          <a:xfrm>
            <a:off x="230699" y="2907792"/>
            <a:ext cx="8621862" cy="10424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dirty="0">
                <a:effectLst/>
                <a:ea typeface="+mj-ea"/>
                <a:cs typeface="+mj-cs"/>
              </a:rPr>
              <a:t>Enhancing Cardiovascular Disease Diagnosis through Deep Learning Analysis of Retinal Images</a:t>
            </a:r>
            <a:endParaRPr lang="en-US" sz="3200" b="1" dirty="0">
              <a:ea typeface="+mj-ea"/>
              <a:cs typeface="+mj-cs"/>
            </a:endParaRPr>
          </a:p>
        </p:txBody>
      </p:sp>
      <p:pic>
        <p:nvPicPr>
          <p:cNvPr id="3" name="Picture 2" descr="A white circular object with veins&#10;&#10;Description automatically generated">
            <a:extLst>
              <a:ext uri="{FF2B5EF4-FFF2-40B4-BE49-F238E27FC236}">
                <a16:creationId xmlns:a16="http://schemas.microsoft.com/office/drawing/2014/main" id="{7E091C08-174C-CD8C-24A5-92CA04A01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" r="4836"/>
          <a:stretch/>
        </p:blipFill>
        <p:spPr>
          <a:xfrm>
            <a:off x="9095981" y="3784319"/>
            <a:ext cx="2696161" cy="2833626"/>
          </a:xfrm>
          <a:prstGeom prst="rect">
            <a:avLst/>
          </a:prstGeom>
        </p:spPr>
      </p:pic>
      <p:pic>
        <p:nvPicPr>
          <p:cNvPr id="4" name="Picture 3" descr="A close up of a round object&#10;&#10;Description automatically generated">
            <a:extLst>
              <a:ext uri="{FF2B5EF4-FFF2-40B4-BE49-F238E27FC236}">
                <a16:creationId xmlns:a16="http://schemas.microsoft.com/office/drawing/2014/main" id="{EDDDDC9E-FEDF-7298-BCD1-73222D505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" t="5161" r="3001" b="1613"/>
          <a:stretch/>
        </p:blipFill>
        <p:spPr>
          <a:xfrm>
            <a:off x="9095981" y="553379"/>
            <a:ext cx="2696161" cy="2677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D51A95-80C4-62E1-B980-CA84DCC98CC0}"/>
              </a:ext>
            </a:extLst>
          </p:cNvPr>
          <p:cNvSpPr txBox="1"/>
          <p:nvPr/>
        </p:nvSpPr>
        <p:spPr>
          <a:xfrm>
            <a:off x="399858" y="4582592"/>
            <a:ext cx="3560618" cy="92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Presented By: Pranav Gujjar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		100443924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BABB009-FA33-EB8E-6DD0-0F88D9D56444}"/>
              </a:ext>
            </a:extLst>
          </p:cNvPr>
          <p:cNvSpPr/>
          <p:nvPr/>
        </p:nvSpPr>
        <p:spPr>
          <a:xfrm flipV="1">
            <a:off x="399858" y="4180719"/>
            <a:ext cx="7389552" cy="171362"/>
          </a:xfrm>
          <a:custGeom>
            <a:avLst/>
            <a:gdLst>
              <a:gd name="connsiteX0" fmla="*/ 0 w 7389552"/>
              <a:gd name="connsiteY0" fmla="*/ 117968 h 171362"/>
              <a:gd name="connsiteX1" fmla="*/ 6920374 w 7389552"/>
              <a:gd name="connsiteY1" fmla="*/ 117968 h 171362"/>
              <a:gd name="connsiteX2" fmla="*/ 7389551 w 7389552"/>
              <a:gd name="connsiteY2" fmla="*/ 88476 h 171362"/>
              <a:gd name="connsiteX3" fmla="*/ 7037668 w 7389552"/>
              <a:gd name="connsiteY3" fmla="*/ 0 h 17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9552" h="171362" fill="none" extrusionOk="0">
                <a:moveTo>
                  <a:pt x="0" y="117968"/>
                </a:moveTo>
                <a:cubicBezTo>
                  <a:pt x="2503533" y="36554"/>
                  <a:pt x="1595299" y="321612"/>
                  <a:pt x="6920374" y="117968"/>
                </a:cubicBezTo>
                <a:cubicBezTo>
                  <a:pt x="7088645" y="117345"/>
                  <a:pt x="7243362" y="77308"/>
                  <a:pt x="7389551" y="88476"/>
                </a:cubicBezTo>
                <a:cubicBezTo>
                  <a:pt x="6999822" y="23226"/>
                  <a:pt x="7030468" y="71716"/>
                  <a:pt x="7037668" y="0"/>
                </a:cubicBezTo>
              </a:path>
              <a:path w="7389552" h="171362" stroke="0" extrusionOk="0">
                <a:moveTo>
                  <a:pt x="0" y="117968"/>
                </a:moveTo>
                <a:cubicBezTo>
                  <a:pt x="2536080" y="34991"/>
                  <a:pt x="1116629" y="229787"/>
                  <a:pt x="6920374" y="117968"/>
                </a:cubicBezTo>
                <a:cubicBezTo>
                  <a:pt x="7096758" y="119712"/>
                  <a:pt x="7218435" y="98775"/>
                  <a:pt x="7389551" y="88476"/>
                </a:cubicBezTo>
                <a:cubicBezTo>
                  <a:pt x="7003072" y="26057"/>
                  <a:pt x="7037088" y="68144"/>
                  <a:pt x="7037668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</a:t>
            </a:r>
            <a:r>
              <a:rPr lang="en-GB" sz="2400" b="1" i="0" dirty="0">
                <a:effectLst/>
              </a:rPr>
              <a:t>Patch extractions and Data Augmentation Visualization</a:t>
            </a:r>
            <a:endParaRPr lang="en-US" sz="24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>
            <a:off x="341169" y="830997"/>
            <a:ext cx="10091303" cy="45719"/>
          </a:xfrm>
          <a:custGeom>
            <a:avLst/>
            <a:gdLst>
              <a:gd name="connsiteX0" fmla="*/ 0 w 10091303"/>
              <a:gd name="connsiteY0" fmla="*/ 31473 h 45719"/>
              <a:gd name="connsiteX1" fmla="*/ 9450585 w 10091303"/>
              <a:gd name="connsiteY1" fmla="*/ 31473 h 45719"/>
              <a:gd name="connsiteX2" fmla="*/ 10091303 w 10091303"/>
              <a:gd name="connsiteY2" fmla="*/ 23605 h 45719"/>
              <a:gd name="connsiteX3" fmla="*/ 9610764 w 10091303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1303" h="45719" fill="none" extrusionOk="0">
                <a:moveTo>
                  <a:pt x="0" y="31473"/>
                </a:moveTo>
                <a:cubicBezTo>
                  <a:pt x="3494187" y="-135683"/>
                  <a:pt x="1929457" y="133849"/>
                  <a:pt x="9450585" y="31473"/>
                </a:cubicBezTo>
                <a:cubicBezTo>
                  <a:pt x="9689014" y="33266"/>
                  <a:pt x="9898318" y="-16142"/>
                  <a:pt x="10091303" y="23605"/>
                </a:cubicBezTo>
                <a:cubicBezTo>
                  <a:pt x="9563608" y="5995"/>
                  <a:pt x="9608836" y="19140"/>
                  <a:pt x="9610764" y="0"/>
                </a:cubicBezTo>
              </a:path>
              <a:path w="10091303" h="45719" stroke="0" extrusionOk="0">
                <a:moveTo>
                  <a:pt x="0" y="31473"/>
                </a:moveTo>
                <a:cubicBezTo>
                  <a:pt x="3791345" y="23310"/>
                  <a:pt x="1620351" y="91649"/>
                  <a:pt x="9450585" y="31473"/>
                </a:cubicBezTo>
                <a:cubicBezTo>
                  <a:pt x="9705120" y="38349"/>
                  <a:pt x="9833802" y="27625"/>
                  <a:pt x="10091303" y="23605"/>
                </a:cubicBezTo>
                <a:cubicBezTo>
                  <a:pt x="9564526" y="8185"/>
                  <a:pt x="9609995" y="21575"/>
                  <a:pt x="9610764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lage of images of the eye&#10;&#10;Description automatically generated">
            <a:extLst>
              <a:ext uri="{FF2B5EF4-FFF2-40B4-BE49-F238E27FC236}">
                <a16:creationId xmlns:a16="http://schemas.microsoft.com/office/drawing/2014/main" id="{D1A54B90-1C38-F34E-460D-8C3EB04A2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1"/>
          <a:stretch/>
        </p:blipFill>
        <p:spPr>
          <a:xfrm>
            <a:off x="2458022" y="1010678"/>
            <a:ext cx="7275956" cy="56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2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0" y="1790"/>
            <a:ext cx="408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U-net Model Architecture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>
            <a:off x="507423" y="443689"/>
            <a:ext cx="2956214" cy="45719"/>
          </a:xfrm>
          <a:custGeom>
            <a:avLst/>
            <a:gdLst>
              <a:gd name="connsiteX0" fmla="*/ 0 w 2956214"/>
              <a:gd name="connsiteY0" fmla="*/ 31473 h 45719"/>
              <a:gd name="connsiteX1" fmla="*/ 2768517 w 2956214"/>
              <a:gd name="connsiteY1" fmla="*/ 31473 h 45719"/>
              <a:gd name="connsiteX2" fmla="*/ 2956214 w 2956214"/>
              <a:gd name="connsiteY2" fmla="*/ 23605 h 45719"/>
              <a:gd name="connsiteX3" fmla="*/ 2815441 w 2956214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214" h="45719" fill="none" extrusionOk="0">
                <a:moveTo>
                  <a:pt x="0" y="31473"/>
                </a:moveTo>
                <a:cubicBezTo>
                  <a:pt x="1050174" y="13723"/>
                  <a:pt x="601484" y="88520"/>
                  <a:pt x="2768517" y="31473"/>
                </a:cubicBezTo>
                <a:cubicBezTo>
                  <a:pt x="2845591" y="32578"/>
                  <a:pt x="2897814" y="17655"/>
                  <a:pt x="2956214" y="23605"/>
                </a:cubicBezTo>
                <a:cubicBezTo>
                  <a:pt x="2799229" y="5923"/>
                  <a:pt x="2815092" y="17653"/>
                  <a:pt x="2815441" y="0"/>
                </a:cubicBezTo>
              </a:path>
              <a:path w="2956214" h="45719" stroke="0" extrusionOk="0">
                <a:moveTo>
                  <a:pt x="0" y="31473"/>
                </a:moveTo>
                <a:cubicBezTo>
                  <a:pt x="1094287" y="35666"/>
                  <a:pt x="469214" y="60885"/>
                  <a:pt x="2768517" y="31473"/>
                </a:cubicBezTo>
                <a:cubicBezTo>
                  <a:pt x="2840600" y="32687"/>
                  <a:pt x="2878631" y="26706"/>
                  <a:pt x="2956214" y="23605"/>
                </a:cubicBezTo>
                <a:cubicBezTo>
                  <a:pt x="2799534" y="9238"/>
                  <a:pt x="2814807" y="20831"/>
                  <a:pt x="281544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method&#10;&#10;Description automatically generated with medium confidence">
            <a:extLst>
              <a:ext uri="{FF2B5EF4-FFF2-40B4-BE49-F238E27FC236}">
                <a16:creationId xmlns:a16="http://schemas.microsoft.com/office/drawing/2014/main" id="{AC3D5979-2EB8-4D4A-76BA-319C8A4A2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8" b="36365"/>
          <a:stretch/>
        </p:blipFill>
        <p:spPr>
          <a:xfrm>
            <a:off x="2174281" y="701871"/>
            <a:ext cx="7634737" cy="5712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43168-819C-D3AD-EF20-90BA8D600628}"/>
              </a:ext>
            </a:extLst>
          </p:cNvPr>
          <p:cNvSpPr txBox="1"/>
          <p:nvPr/>
        </p:nvSpPr>
        <p:spPr>
          <a:xfrm>
            <a:off x="0" y="6470839"/>
            <a:ext cx="118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Reference : </a:t>
            </a:r>
            <a:r>
              <a:rPr lang="en-US" sz="1400" dirty="0" err="1">
                <a:solidFill>
                  <a:schemeClr val="accent4"/>
                </a:solidFill>
              </a:rPr>
              <a:t>Ronneberger</a:t>
            </a:r>
            <a:r>
              <a:rPr lang="en-US" sz="1400" dirty="0">
                <a:solidFill>
                  <a:schemeClr val="accent4"/>
                </a:solidFill>
              </a:rPr>
              <a:t>, O., Fischer, P., and </a:t>
            </a:r>
            <a:r>
              <a:rPr lang="en-US" sz="1400" dirty="0" err="1">
                <a:solidFill>
                  <a:schemeClr val="accent4"/>
                </a:solidFill>
              </a:rPr>
              <a:t>Brox</a:t>
            </a:r>
            <a:r>
              <a:rPr lang="en-US" sz="1400" dirty="0">
                <a:solidFill>
                  <a:schemeClr val="accent4"/>
                </a:solidFill>
              </a:rPr>
              <a:t>, T. (2015). </a:t>
            </a:r>
            <a:r>
              <a:rPr lang="en-US" sz="1400" dirty="0" err="1">
                <a:solidFill>
                  <a:schemeClr val="accent4"/>
                </a:solidFill>
              </a:rPr>
              <a:t>U-net:Convolutional</a:t>
            </a:r>
            <a:r>
              <a:rPr lang="en-US" sz="1400" dirty="0">
                <a:solidFill>
                  <a:schemeClr val="accent4"/>
                </a:solidFill>
              </a:rPr>
              <a:t>  networks for biomedical image segmentation. </a:t>
            </a:r>
            <a:r>
              <a:rPr lang="en-US" sz="1400" dirty="0" err="1">
                <a:solidFill>
                  <a:schemeClr val="accent4"/>
                </a:solidFill>
              </a:rPr>
              <a:t>CoRR</a:t>
            </a:r>
            <a:r>
              <a:rPr lang="en-US" sz="1400" dirty="0">
                <a:solidFill>
                  <a:schemeClr val="accent4"/>
                </a:solidFill>
              </a:rPr>
              <a:t>, abs/1505.04597</a:t>
            </a:r>
          </a:p>
        </p:txBody>
      </p:sp>
    </p:spTree>
    <p:extLst>
      <p:ext uri="{BB962C8B-B14F-4D97-AF65-F5344CB8AC3E}">
        <p14:creationId xmlns:p14="http://schemas.microsoft.com/office/powerpoint/2010/main" val="70878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6BC7C4E-B47D-2849-8E6A-5BC1D7B3D5DA}"/>
              </a:ext>
            </a:extLst>
          </p:cNvPr>
          <p:cNvSpPr txBox="1"/>
          <p:nvPr/>
        </p:nvSpPr>
        <p:spPr>
          <a:xfrm>
            <a:off x="-1" y="1790"/>
            <a:ext cx="63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Important equations for  Predicted Results: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48E4D0A-75B2-271A-10D1-94C55A32E1EC}"/>
              </a:ext>
            </a:extLst>
          </p:cNvPr>
          <p:cNvSpPr/>
          <p:nvPr/>
        </p:nvSpPr>
        <p:spPr>
          <a:xfrm>
            <a:off x="507422" y="443689"/>
            <a:ext cx="5210471" cy="45719"/>
          </a:xfrm>
          <a:custGeom>
            <a:avLst/>
            <a:gdLst>
              <a:gd name="connsiteX0" fmla="*/ 0 w 5210471"/>
              <a:gd name="connsiteY0" fmla="*/ 31473 h 45719"/>
              <a:gd name="connsiteX1" fmla="*/ 4879647 w 5210471"/>
              <a:gd name="connsiteY1" fmla="*/ 31473 h 45719"/>
              <a:gd name="connsiteX2" fmla="*/ 5210471 w 5210471"/>
              <a:gd name="connsiteY2" fmla="*/ 23605 h 45719"/>
              <a:gd name="connsiteX3" fmla="*/ 4962353 w 5210471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471" h="45719" fill="none" extrusionOk="0">
                <a:moveTo>
                  <a:pt x="0" y="31473"/>
                </a:moveTo>
                <a:cubicBezTo>
                  <a:pt x="1949373" y="36026"/>
                  <a:pt x="1044983" y="114280"/>
                  <a:pt x="4879647" y="31473"/>
                </a:cubicBezTo>
                <a:cubicBezTo>
                  <a:pt x="5017005" y="33899"/>
                  <a:pt x="5107332" y="11543"/>
                  <a:pt x="5210471" y="23605"/>
                </a:cubicBezTo>
                <a:cubicBezTo>
                  <a:pt x="4936683" y="5995"/>
                  <a:pt x="4960425" y="19140"/>
                  <a:pt x="4962353" y="0"/>
                </a:cubicBezTo>
              </a:path>
              <a:path w="5210471" h="45719" stroke="0" extrusionOk="0">
                <a:moveTo>
                  <a:pt x="0" y="31473"/>
                </a:moveTo>
                <a:cubicBezTo>
                  <a:pt x="1903744" y="5454"/>
                  <a:pt x="826150" y="73139"/>
                  <a:pt x="4879647" y="31473"/>
                </a:cubicBezTo>
                <a:cubicBezTo>
                  <a:pt x="5012566" y="35148"/>
                  <a:pt x="5085214" y="26704"/>
                  <a:pt x="5210471" y="23605"/>
                </a:cubicBezTo>
                <a:cubicBezTo>
                  <a:pt x="4937601" y="8185"/>
                  <a:pt x="4961584" y="21575"/>
                  <a:pt x="496235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D63BB5-2049-6282-E77B-6463D666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6" y="572456"/>
            <a:ext cx="9918454" cy="1067544"/>
          </a:xfrm>
          <a:prstGeom prst="rect">
            <a:avLst/>
          </a:prstGeom>
        </p:spPr>
      </p:pic>
      <p:pic>
        <p:nvPicPr>
          <p:cNvPr id="33" name="Picture 3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AE8EB87-23B0-D97C-647C-810B6ED7E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" r="8800"/>
          <a:stretch/>
        </p:blipFill>
        <p:spPr>
          <a:xfrm>
            <a:off x="869504" y="1689231"/>
            <a:ext cx="4345115" cy="887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D1A64C-DC43-92E5-A0B5-4F5A23A8A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4" y="5021524"/>
            <a:ext cx="7710563" cy="887405"/>
          </a:xfrm>
          <a:prstGeom prst="rect">
            <a:avLst/>
          </a:prstGeom>
        </p:spPr>
      </p:pic>
      <p:pic>
        <p:nvPicPr>
          <p:cNvPr id="37" name="Picture 3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9396F9FA-39BF-FCD1-0EA4-2267A5445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58" b="65595"/>
          <a:stretch/>
        </p:blipFill>
        <p:spPr>
          <a:xfrm>
            <a:off x="841794" y="2600216"/>
            <a:ext cx="8374467" cy="887404"/>
          </a:xfrm>
          <a:prstGeom prst="rect">
            <a:avLst/>
          </a:prstGeom>
        </p:spPr>
      </p:pic>
      <p:pic>
        <p:nvPicPr>
          <p:cNvPr id="39" name="Picture 3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23B80D63-EEEC-00A9-D9BB-ACF7B776F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469" r="62076" b="8647"/>
          <a:stretch/>
        </p:blipFill>
        <p:spPr>
          <a:xfrm>
            <a:off x="786751" y="3429000"/>
            <a:ext cx="4345115" cy="1420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7D49F9-FBA8-ADB5-0B17-643A0C236941}"/>
              </a:ext>
            </a:extLst>
          </p:cNvPr>
          <p:cNvSpPr txBox="1"/>
          <p:nvPr/>
        </p:nvSpPr>
        <p:spPr>
          <a:xfrm>
            <a:off x="24376" y="6012087"/>
            <a:ext cx="122754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References : </a:t>
            </a:r>
            <a:r>
              <a:rPr lang="en-US" sz="1200" dirty="0" err="1">
                <a:solidFill>
                  <a:schemeClr val="accent4"/>
                </a:solidFill>
              </a:rPr>
              <a:t>Parsad</a:t>
            </a:r>
            <a:r>
              <a:rPr lang="en-US" sz="1200" dirty="0">
                <a:solidFill>
                  <a:schemeClr val="accent4"/>
                </a:solidFill>
              </a:rPr>
              <a:t>, N. M. (2018). Deep learning in medical imaging. </a:t>
            </a:r>
            <a:r>
              <a:rPr lang="en-US" sz="1200" dirty="0" err="1">
                <a:solidFill>
                  <a:schemeClr val="accent4"/>
                </a:solidFill>
              </a:rPr>
              <a:t>DataDrivenInvestor</a:t>
            </a:r>
            <a:r>
              <a:rPr lang="en-US" sz="12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                               Yeung, M., </a:t>
            </a:r>
            <a:r>
              <a:rPr lang="en-US" sz="1200" dirty="0" err="1">
                <a:solidFill>
                  <a:schemeClr val="accent4"/>
                </a:solidFill>
              </a:rPr>
              <a:t>Rundo</a:t>
            </a:r>
            <a:r>
              <a:rPr lang="en-US" sz="1200" dirty="0">
                <a:solidFill>
                  <a:schemeClr val="accent4"/>
                </a:solidFill>
              </a:rPr>
              <a:t>, L., Nan, Y., et al. (2023). Calibrating the dice loss to handle neural network  overconfidence for biomedical image segmentation. Journal of 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	  Digital Imaging,  36:739–752.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                             Goodfellow, I., </a:t>
            </a:r>
            <a:r>
              <a:rPr lang="en-US" sz="1200" dirty="0" err="1">
                <a:solidFill>
                  <a:schemeClr val="accent4"/>
                </a:solidFill>
              </a:rPr>
              <a:t>Bengio</a:t>
            </a:r>
            <a:r>
              <a:rPr lang="en-US" sz="1200" dirty="0">
                <a:solidFill>
                  <a:schemeClr val="accent4"/>
                </a:solidFill>
              </a:rPr>
              <a:t>, Y., and Courville, A. (2016a). Deep Learning. MIT Press. Chapter 6  discusses loss functions, including binary cross-entropy.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125DC-077E-F686-BC3B-1D529909B448}"/>
              </a:ext>
            </a:extLst>
          </p:cNvPr>
          <p:cNvSpPr txBox="1"/>
          <p:nvPr/>
        </p:nvSpPr>
        <p:spPr>
          <a:xfrm>
            <a:off x="9871531" y="1446308"/>
            <a:ext cx="2504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  </a:t>
            </a:r>
            <a:r>
              <a:rPr lang="en-US" sz="1400" dirty="0" err="1">
                <a:solidFill>
                  <a:schemeClr val="accent4"/>
                </a:solidFill>
              </a:rPr>
              <a:t>Parsad</a:t>
            </a:r>
            <a:r>
              <a:rPr lang="en-US" sz="1400" dirty="0">
                <a:solidFill>
                  <a:schemeClr val="accent4"/>
                </a:solidFill>
              </a:rPr>
              <a:t>, N. M. (2018).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5B63D-0821-66BB-D61A-CDAC01D52B52}"/>
              </a:ext>
            </a:extLst>
          </p:cNvPr>
          <p:cNvSpPr txBox="1"/>
          <p:nvPr/>
        </p:nvSpPr>
        <p:spPr>
          <a:xfrm>
            <a:off x="9871531" y="2252891"/>
            <a:ext cx="1856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- Yeung et al. (2023):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44C99-71AC-65FD-0C9C-21BDB1567315}"/>
              </a:ext>
            </a:extLst>
          </p:cNvPr>
          <p:cNvSpPr txBox="1"/>
          <p:nvPr/>
        </p:nvSpPr>
        <p:spPr>
          <a:xfrm>
            <a:off x="9871531" y="3259543"/>
            <a:ext cx="23204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- Goodfellow et al. (2016a):</a:t>
            </a:r>
          </a:p>
        </p:txBody>
      </p:sp>
    </p:spTree>
    <p:extLst>
      <p:ext uri="{BB962C8B-B14F-4D97-AF65-F5344CB8AC3E}">
        <p14:creationId xmlns:p14="http://schemas.microsoft.com/office/powerpoint/2010/main" val="187301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F987B-63CF-8F8D-0272-A47E9E500E4B}"/>
              </a:ext>
            </a:extLst>
          </p:cNvPr>
          <p:cNvSpPr txBox="1"/>
          <p:nvPr/>
        </p:nvSpPr>
        <p:spPr>
          <a:xfrm>
            <a:off x="-1" y="1790"/>
            <a:ext cx="63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Important equations for  Predicted Results: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C71E34B-60E8-873B-6953-6C4EF81D83BD}"/>
              </a:ext>
            </a:extLst>
          </p:cNvPr>
          <p:cNvSpPr/>
          <p:nvPr/>
        </p:nvSpPr>
        <p:spPr>
          <a:xfrm>
            <a:off x="507422" y="443689"/>
            <a:ext cx="5210471" cy="45719"/>
          </a:xfrm>
          <a:custGeom>
            <a:avLst/>
            <a:gdLst>
              <a:gd name="connsiteX0" fmla="*/ 0 w 5210471"/>
              <a:gd name="connsiteY0" fmla="*/ 31473 h 45719"/>
              <a:gd name="connsiteX1" fmla="*/ 4879647 w 5210471"/>
              <a:gd name="connsiteY1" fmla="*/ 31473 h 45719"/>
              <a:gd name="connsiteX2" fmla="*/ 5210471 w 5210471"/>
              <a:gd name="connsiteY2" fmla="*/ 23605 h 45719"/>
              <a:gd name="connsiteX3" fmla="*/ 4962353 w 5210471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471" h="45719" fill="none" extrusionOk="0">
                <a:moveTo>
                  <a:pt x="0" y="31473"/>
                </a:moveTo>
                <a:cubicBezTo>
                  <a:pt x="1949373" y="36026"/>
                  <a:pt x="1044983" y="114280"/>
                  <a:pt x="4879647" y="31473"/>
                </a:cubicBezTo>
                <a:cubicBezTo>
                  <a:pt x="5017005" y="33899"/>
                  <a:pt x="5107332" y="11543"/>
                  <a:pt x="5210471" y="23605"/>
                </a:cubicBezTo>
                <a:cubicBezTo>
                  <a:pt x="4936683" y="5995"/>
                  <a:pt x="4960425" y="19140"/>
                  <a:pt x="4962353" y="0"/>
                </a:cubicBezTo>
              </a:path>
              <a:path w="5210471" h="45719" stroke="0" extrusionOk="0">
                <a:moveTo>
                  <a:pt x="0" y="31473"/>
                </a:moveTo>
                <a:cubicBezTo>
                  <a:pt x="1903744" y="5454"/>
                  <a:pt x="826150" y="73139"/>
                  <a:pt x="4879647" y="31473"/>
                </a:cubicBezTo>
                <a:cubicBezTo>
                  <a:pt x="5012566" y="35148"/>
                  <a:pt x="5085214" y="26704"/>
                  <a:pt x="5210471" y="23605"/>
                </a:cubicBezTo>
                <a:cubicBezTo>
                  <a:pt x="4937601" y="8185"/>
                  <a:pt x="4961584" y="21575"/>
                  <a:pt x="496235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D66238F-C9DF-6153-1B55-25739A05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1" y="619752"/>
            <a:ext cx="6544543" cy="10193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E2FC5E-C137-D0F5-8C6E-E2CF4179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47" y="1804407"/>
            <a:ext cx="7983529" cy="971232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CBA056-17C8-BC3E-1538-689E2E52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61" y="3832732"/>
            <a:ext cx="5866063" cy="1026004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D1F2EC9A-734B-905B-A986-4D68275C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1" y="2931936"/>
            <a:ext cx="7055275" cy="102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87B55-4105-20B8-1D8D-1423FEF777C2}"/>
              </a:ext>
            </a:extLst>
          </p:cNvPr>
          <p:cNvSpPr txBox="1"/>
          <p:nvPr/>
        </p:nvSpPr>
        <p:spPr>
          <a:xfrm>
            <a:off x="-1" y="6168258"/>
            <a:ext cx="125245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References: </a:t>
            </a:r>
            <a:r>
              <a:rPr lang="en-US" sz="1400" dirty="0">
                <a:solidFill>
                  <a:schemeClr val="accent4"/>
                </a:solidFill>
              </a:rPr>
              <a:t>Gupta, J. (2021). Sometimes accuracy is not the right metric. Connect Jaya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                          Taha, A. A. and Hanbury, A. (2015). Metrics for evaluating 3d medical image segmentation: analysis, selection, and tool. BMC Medical Imaging, 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	  15:29.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682E6-44A6-11F3-D0B8-756E7610B468}"/>
              </a:ext>
            </a:extLst>
          </p:cNvPr>
          <p:cNvSpPr txBox="1"/>
          <p:nvPr/>
        </p:nvSpPr>
        <p:spPr>
          <a:xfrm>
            <a:off x="8982936" y="1321033"/>
            <a:ext cx="1324843" cy="311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-Gupta (2021):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08180-878F-9EEC-00D5-AA21E82F9E03}"/>
              </a:ext>
            </a:extLst>
          </p:cNvPr>
          <p:cNvSpPr txBox="1"/>
          <p:nvPr/>
        </p:nvSpPr>
        <p:spPr>
          <a:xfrm>
            <a:off x="8824481" y="3607401"/>
            <a:ext cx="2315441" cy="30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 - Taha and Hanbury (2015).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AB6635-D74B-9856-ECF9-C7E360FDBDC7}"/>
              </a:ext>
            </a:extLst>
          </p:cNvPr>
          <p:cNvSpPr txBox="1"/>
          <p:nvPr/>
        </p:nvSpPr>
        <p:spPr>
          <a:xfrm>
            <a:off x="8982937" y="2464217"/>
            <a:ext cx="1324843" cy="311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-Gupta (2021):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0432E-9E40-3A39-9A1E-91E57209041B}"/>
              </a:ext>
            </a:extLst>
          </p:cNvPr>
          <p:cNvSpPr txBox="1"/>
          <p:nvPr/>
        </p:nvSpPr>
        <p:spPr>
          <a:xfrm>
            <a:off x="8982938" y="4424766"/>
            <a:ext cx="1324843" cy="311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-Gupta (2021):</a:t>
            </a:r>
          </a:p>
        </p:txBody>
      </p:sp>
    </p:spTree>
    <p:extLst>
      <p:ext uri="{BB962C8B-B14F-4D97-AF65-F5344CB8AC3E}">
        <p14:creationId xmlns:p14="http://schemas.microsoft.com/office/powerpoint/2010/main" val="60712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98F7B8CF-1F79-9120-BAA2-D16023E7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" y="1909917"/>
            <a:ext cx="7067599" cy="922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DACF4-C93E-D1D9-68C8-AA6747230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554854"/>
            <a:ext cx="9927854" cy="922663"/>
          </a:xfrm>
          <a:prstGeom prst="rect">
            <a:avLst/>
          </a:prstGeom>
        </p:spPr>
      </p:pic>
      <p:pic>
        <p:nvPicPr>
          <p:cNvPr id="4" name="Picture 3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4D8A1373-DBFD-3A2B-CF4E-2D7E05A10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53225"/>
            <a:ext cx="7825455" cy="1729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46C4EA-2B2F-C6C8-BD42-F0A963DB269A}"/>
              </a:ext>
            </a:extLst>
          </p:cNvPr>
          <p:cNvSpPr txBox="1"/>
          <p:nvPr/>
        </p:nvSpPr>
        <p:spPr>
          <a:xfrm>
            <a:off x="-1" y="1790"/>
            <a:ext cx="63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Important equations for  Predicted Results: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F1236C6-AC6A-8B9F-F0E9-86389BD6649E}"/>
              </a:ext>
            </a:extLst>
          </p:cNvPr>
          <p:cNvSpPr/>
          <p:nvPr/>
        </p:nvSpPr>
        <p:spPr>
          <a:xfrm>
            <a:off x="507422" y="443689"/>
            <a:ext cx="5210471" cy="45719"/>
          </a:xfrm>
          <a:custGeom>
            <a:avLst/>
            <a:gdLst>
              <a:gd name="connsiteX0" fmla="*/ 0 w 5210471"/>
              <a:gd name="connsiteY0" fmla="*/ 31473 h 45719"/>
              <a:gd name="connsiteX1" fmla="*/ 4879647 w 5210471"/>
              <a:gd name="connsiteY1" fmla="*/ 31473 h 45719"/>
              <a:gd name="connsiteX2" fmla="*/ 5210471 w 5210471"/>
              <a:gd name="connsiteY2" fmla="*/ 23605 h 45719"/>
              <a:gd name="connsiteX3" fmla="*/ 4962353 w 5210471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471" h="45719" fill="none" extrusionOk="0">
                <a:moveTo>
                  <a:pt x="0" y="31473"/>
                </a:moveTo>
                <a:cubicBezTo>
                  <a:pt x="1949373" y="36026"/>
                  <a:pt x="1044983" y="114280"/>
                  <a:pt x="4879647" y="31473"/>
                </a:cubicBezTo>
                <a:cubicBezTo>
                  <a:pt x="5017005" y="33899"/>
                  <a:pt x="5107332" y="11543"/>
                  <a:pt x="5210471" y="23605"/>
                </a:cubicBezTo>
                <a:cubicBezTo>
                  <a:pt x="4936683" y="5995"/>
                  <a:pt x="4960425" y="19140"/>
                  <a:pt x="4962353" y="0"/>
                </a:cubicBezTo>
              </a:path>
              <a:path w="5210471" h="45719" stroke="0" extrusionOk="0">
                <a:moveTo>
                  <a:pt x="0" y="31473"/>
                </a:moveTo>
                <a:cubicBezTo>
                  <a:pt x="1903744" y="5454"/>
                  <a:pt x="826150" y="73139"/>
                  <a:pt x="4879647" y="31473"/>
                </a:cubicBezTo>
                <a:cubicBezTo>
                  <a:pt x="5012566" y="35148"/>
                  <a:pt x="5085214" y="26704"/>
                  <a:pt x="5210471" y="23605"/>
                </a:cubicBezTo>
                <a:cubicBezTo>
                  <a:pt x="4937601" y="8185"/>
                  <a:pt x="4961584" y="21575"/>
                  <a:pt x="496235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FD888-A456-2F02-6E4C-159F2E601E90}"/>
              </a:ext>
            </a:extLst>
          </p:cNvPr>
          <p:cNvSpPr txBox="1"/>
          <p:nvPr/>
        </p:nvSpPr>
        <p:spPr>
          <a:xfrm>
            <a:off x="507422" y="3264979"/>
            <a:ext cx="382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under curve (AUC):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73186-29A7-0D10-B3B2-CE147682AB2E}"/>
              </a:ext>
            </a:extLst>
          </p:cNvPr>
          <p:cNvSpPr txBox="1"/>
          <p:nvPr/>
        </p:nvSpPr>
        <p:spPr>
          <a:xfrm>
            <a:off x="9873673" y="1477517"/>
            <a:ext cx="1911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 Sanjaya et al. (2020):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0ABEE-F5D5-FBFF-BCF4-692F7EA70476}"/>
              </a:ext>
            </a:extLst>
          </p:cNvPr>
          <p:cNvSpPr txBox="1"/>
          <p:nvPr/>
        </p:nvSpPr>
        <p:spPr>
          <a:xfrm>
            <a:off x="69272" y="5864683"/>
            <a:ext cx="120534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References: </a:t>
            </a:r>
            <a:r>
              <a:rPr lang="en-US" sz="1400" dirty="0">
                <a:solidFill>
                  <a:schemeClr val="accent4"/>
                </a:solidFill>
              </a:rPr>
              <a:t>Sanjaya, Y., </a:t>
            </a:r>
            <a:r>
              <a:rPr lang="en-US" sz="1400" dirty="0" err="1">
                <a:solidFill>
                  <a:schemeClr val="accent4"/>
                </a:solidFill>
              </a:rPr>
              <a:t>Gunawan</a:t>
            </a:r>
            <a:r>
              <a:rPr lang="en-US" sz="1400" dirty="0">
                <a:solidFill>
                  <a:schemeClr val="accent4"/>
                </a:solidFill>
              </a:rPr>
              <a:t>, A., and </a:t>
            </a:r>
            <a:r>
              <a:rPr lang="en-US" sz="1400" dirty="0" err="1">
                <a:solidFill>
                  <a:schemeClr val="accent4"/>
                </a:solidFill>
              </a:rPr>
              <a:t>Irwansyah</a:t>
            </a:r>
            <a:r>
              <a:rPr lang="en-US" sz="1400" dirty="0">
                <a:solidFill>
                  <a:schemeClr val="accent4"/>
                </a:solidFill>
              </a:rPr>
              <a:t>, E. (2020). Semantic segmentation for aerial images: A literature review. Engineering, </a:t>
            </a:r>
            <a:r>
              <a:rPr lang="en-US" sz="1400" dirty="0" err="1">
                <a:solidFill>
                  <a:schemeClr val="accent4"/>
                </a:solidFill>
              </a:rPr>
              <a:t>MAthematics</a:t>
            </a:r>
            <a:r>
              <a:rPr lang="en-US" sz="1400" dirty="0">
                <a:solidFill>
                  <a:schemeClr val="accent4"/>
                </a:solidFill>
              </a:rPr>
              <a:t>  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                          and Computer Science (EMACS) Journal,2:133–139.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	 Buhl, N. (2022). Guide to image segmentation in computer vision: Best practices. </a:t>
            </a:r>
            <a:r>
              <a:rPr lang="en-US" sz="1400" dirty="0" err="1">
                <a:solidFill>
                  <a:schemeClr val="accent4"/>
                </a:solidFill>
              </a:rPr>
              <a:t>Encord</a:t>
            </a:r>
            <a:r>
              <a:rPr lang="en-US" sz="1400" dirty="0">
                <a:solidFill>
                  <a:schemeClr val="accent4"/>
                </a:solidFill>
              </a:rPr>
              <a:t> Blog.</a:t>
            </a:r>
          </a:p>
          <a:p>
            <a:r>
              <a:rPr lang="en-US" sz="1400" dirty="0">
                <a:solidFill>
                  <a:schemeClr val="accent4"/>
                </a:solidFill>
              </a:rPr>
              <a:t>	 </a:t>
            </a:r>
            <a:r>
              <a:rPr lang="en-US" sz="1400" dirty="0" err="1">
                <a:solidFill>
                  <a:schemeClr val="accent4"/>
                </a:solidFill>
              </a:rPr>
              <a:t>Boesch</a:t>
            </a:r>
            <a:r>
              <a:rPr lang="en-US" sz="1400" dirty="0">
                <a:solidFill>
                  <a:schemeClr val="accent4"/>
                </a:solidFill>
              </a:rPr>
              <a:t>, G. (2024). Precision vs. recall – full guide to understanding model output. </a:t>
            </a:r>
            <a:r>
              <a:rPr lang="en-US" sz="1400" dirty="0" err="1">
                <a:solidFill>
                  <a:schemeClr val="accent4"/>
                </a:solidFill>
              </a:rPr>
              <a:t>Viso.ai</a:t>
            </a:r>
            <a:r>
              <a:rPr lang="en-US" sz="1400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E615A-0930-701E-7CFD-C72F7525BC8B}"/>
              </a:ext>
            </a:extLst>
          </p:cNvPr>
          <p:cNvSpPr txBox="1"/>
          <p:nvPr/>
        </p:nvSpPr>
        <p:spPr>
          <a:xfrm>
            <a:off x="9873673" y="2463248"/>
            <a:ext cx="1237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 Buhl (2022):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8917F-3652-D2D8-055B-24CC98BF2D88}"/>
              </a:ext>
            </a:extLst>
          </p:cNvPr>
          <p:cNvSpPr txBox="1"/>
          <p:nvPr/>
        </p:nvSpPr>
        <p:spPr>
          <a:xfrm>
            <a:off x="9873673" y="5224351"/>
            <a:ext cx="1731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- </a:t>
            </a:r>
            <a:r>
              <a:rPr lang="en-US" sz="1400" dirty="0" err="1">
                <a:solidFill>
                  <a:schemeClr val="accent4"/>
                </a:solidFill>
              </a:rPr>
              <a:t>Boesch</a:t>
            </a:r>
            <a:r>
              <a:rPr lang="en-US" sz="1400" dirty="0">
                <a:solidFill>
                  <a:schemeClr val="accent4"/>
                </a:solidFill>
              </a:rPr>
              <a:t>(2024):</a:t>
            </a:r>
          </a:p>
        </p:txBody>
      </p:sp>
    </p:spTree>
    <p:extLst>
      <p:ext uri="{BB962C8B-B14F-4D97-AF65-F5344CB8AC3E}">
        <p14:creationId xmlns:p14="http://schemas.microsoft.com/office/powerpoint/2010/main" val="270948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09D2E-CEA8-0B6B-7E65-6DD1C45BBE02}"/>
              </a:ext>
            </a:extLst>
          </p:cNvPr>
          <p:cNvSpPr txBox="1"/>
          <p:nvPr/>
        </p:nvSpPr>
        <p:spPr>
          <a:xfrm>
            <a:off x="0" y="13196"/>
            <a:ext cx="900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U-net Model Initial Experiment Configuration and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9477F4-6FBF-CFC5-6E39-020DC4DAC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549349"/>
              </p:ext>
            </p:extLst>
          </p:nvPr>
        </p:nvGraphicFramePr>
        <p:xfrm>
          <a:off x="277094" y="664935"/>
          <a:ext cx="6788726" cy="5916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4187">
                  <a:extLst>
                    <a:ext uri="{9D8B030D-6E8A-4147-A177-3AD203B41FA5}">
                      <a16:colId xmlns:a16="http://schemas.microsoft.com/office/drawing/2014/main" val="4087904008"/>
                    </a:ext>
                  </a:extLst>
                </a:gridCol>
                <a:gridCol w="3914539">
                  <a:extLst>
                    <a:ext uri="{9D8B030D-6E8A-4147-A177-3AD203B41FA5}">
                      <a16:colId xmlns:a16="http://schemas.microsoft.com/office/drawing/2014/main" val="3396115099"/>
                    </a:ext>
                  </a:extLst>
                </a:gridCol>
              </a:tblGrid>
              <a:tr h="2489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Configuration 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Parameter values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067716580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Target image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512 x 512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128606611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Feature Type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Enhance_vessel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13800937"/>
                  </a:ext>
                </a:extLst>
              </a:tr>
              <a:tr h="4460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Data Augmentation method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flip &amp; rotate [-45 , 45]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804501634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128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721478800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Number of Patches (N_P)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100,150,200,250,300,350,400,500</a:t>
                      </a: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059185815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Normalization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TRUE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39838548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Learning rate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1.00E-04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b"/>
                </a:tc>
                <a:extLst>
                  <a:ext uri="{0D108BD9-81ED-4DB2-BD59-A6C34878D82A}">
                    <a16:rowId xmlns:a16="http://schemas.microsoft.com/office/drawing/2014/main" val="3454740644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Batch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576629341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Epoch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123172656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Seed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30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24838264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Threshold value for prediction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0.5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470418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input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128 ,128,1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39550642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layers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64 , 128, 256 , 512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14005817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Dropout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0.5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981310206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details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  Conv layer ,,Batch Normalization ,Maxpooling2D, Dropout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61711208"/>
                  </a:ext>
                </a:extLst>
              </a:tr>
              <a:tr h="73010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Extracted Feature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Clip Limit: 2,tilegridsize:6x6,Kernel size: 3x3, </a:t>
                      </a:r>
                      <a:r>
                        <a:rPr lang="en-GB" sz="1600" u="none" strike="noStrike" dirty="0" err="1">
                          <a:effectLst/>
                        </a:rPr>
                        <a:t>sigmaX</a:t>
                      </a:r>
                      <a:r>
                        <a:rPr lang="en-GB" sz="1600" u="none" strike="noStrike" dirty="0">
                          <a:effectLst/>
                        </a:rPr>
                        <a:t>: 0, alpha:1.5, blurred:-0.5,gamma:0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658331730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Post Process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Binary Opening (1,1), Binary Closing(3,3)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693896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11C9DC-5774-0FF1-54CD-DE177A7FE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965745"/>
              </p:ext>
            </p:extLst>
          </p:nvPr>
        </p:nvGraphicFramePr>
        <p:xfrm>
          <a:off x="7436046" y="1080547"/>
          <a:ext cx="4478860" cy="4934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8236">
                  <a:extLst>
                    <a:ext uri="{9D8B030D-6E8A-4147-A177-3AD203B41FA5}">
                      <a16:colId xmlns:a16="http://schemas.microsoft.com/office/drawing/2014/main" val="2667923691"/>
                    </a:ext>
                  </a:extLst>
                </a:gridCol>
                <a:gridCol w="1579294">
                  <a:extLst>
                    <a:ext uri="{9D8B030D-6E8A-4147-A177-3AD203B41FA5}">
                      <a16:colId xmlns:a16="http://schemas.microsoft.com/office/drawing/2014/main" val="3750342825"/>
                    </a:ext>
                  </a:extLst>
                </a:gridCol>
                <a:gridCol w="1561330">
                  <a:extLst>
                    <a:ext uri="{9D8B030D-6E8A-4147-A177-3AD203B41FA5}">
                      <a16:colId xmlns:a16="http://schemas.microsoft.com/office/drawing/2014/main" val="1593648351"/>
                    </a:ext>
                  </a:extLst>
                </a:gridCol>
              </a:tblGrid>
              <a:tr h="56944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N_P_200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N_P_250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7456468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Precision: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0.8174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0.8148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304664"/>
                  </a:ext>
                </a:extLst>
              </a:tr>
              <a:tr h="439228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Recall (Sensitivity):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0.7588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0.7567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6547451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Specificity: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0.9789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0.9789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5077261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F1 Score: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0.7870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0.7847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3831292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Jaccard Index: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0.6488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0.6456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166820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AUC: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0.9716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0.9712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611614"/>
                  </a:ext>
                </a:extLst>
              </a:tr>
              <a:tr h="4922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Mean Dice Coefficient: 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0.7636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0.7577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5435163"/>
                  </a:ext>
                </a:extLst>
              </a:tr>
              <a:tr h="3223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Mean Accuracy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0.9545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0.9546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0765109"/>
                  </a:ext>
                </a:extLst>
              </a:tr>
              <a:tr h="630986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Confusion Matrix: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[[57046024  1230616]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[[71413912  1541940]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6566675"/>
                  </a:ext>
                </a:extLst>
              </a:tr>
              <a:tr h="630986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 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 [ 1751055  5508305]]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 [ 2181240  6782908]]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6790051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20F3C330-A71C-02E3-06AB-C0B8B9E903C2}"/>
              </a:ext>
            </a:extLst>
          </p:cNvPr>
          <p:cNvSpPr/>
          <p:nvPr/>
        </p:nvSpPr>
        <p:spPr>
          <a:xfrm flipV="1">
            <a:off x="609592" y="489755"/>
            <a:ext cx="6996546" cy="45719"/>
          </a:xfrm>
          <a:custGeom>
            <a:avLst/>
            <a:gdLst>
              <a:gd name="connsiteX0" fmla="*/ 0 w 6996546"/>
              <a:gd name="connsiteY0" fmla="*/ 31473 h 45719"/>
              <a:gd name="connsiteX1" fmla="*/ 6552320 w 6996546"/>
              <a:gd name="connsiteY1" fmla="*/ 31473 h 45719"/>
              <a:gd name="connsiteX2" fmla="*/ 6996546 w 6996546"/>
              <a:gd name="connsiteY2" fmla="*/ 23605 h 45719"/>
              <a:gd name="connsiteX3" fmla="*/ 6663377 w 6996546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6546" h="45719" fill="none" extrusionOk="0">
                <a:moveTo>
                  <a:pt x="0" y="31473"/>
                </a:moveTo>
                <a:cubicBezTo>
                  <a:pt x="2451048" y="-61621"/>
                  <a:pt x="1479527" y="174421"/>
                  <a:pt x="6552320" y="31473"/>
                </a:cubicBezTo>
                <a:cubicBezTo>
                  <a:pt x="6718274" y="32672"/>
                  <a:pt x="6861626" y="-846"/>
                  <a:pt x="6996546" y="23605"/>
                </a:cubicBezTo>
                <a:cubicBezTo>
                  <a:pt x="6629844" y="5995"/>
                  <a:pt x="6661449" y="19140"/>
                  <a:pt x="6663377" y="0"/>
                </a:cubicBezTo>
              </a:path>
              <a:path w="6996546" h="45719" stroke="0" extrusionOk="0">
                <a:moveTo>
                  <a:pt x="0" y="31473"/>
                </a:moveTo>
                <a:cubicBezTo>
                  <a:pt x="2511306" y="-39319"/>
                  <a:pt x="1152473" y="66515"/>
                  <a:pt x="6552320" y="31473"/>
                </a:cubicBezTo>
                <a:cubicBezTo>
                  <a:pt x="6734033" y="37223"/>
                  <a:pt x="6819163" y="27160"/>
                  <a:pt x="6996546" y="23605"/>
                </a:cubicBezTo>
                <a:cubicBezTo>
                  <a:pt x="6630762" y="8185"/>
                  <a:pt x="6662608" y="21575"/>
                  <a:pt x="6663377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09D2E-CEA8-0B6B-7E65-6DD1C45BBE02}"/>
              </a:ext>
            </a:extLst>
          </p:cNvPr>
          <p:cNvSpPr txBox="1"/>
          <p:nvPr/>
        </p:nvSpPr>
        <p:spPr>
          <a:xfrm>
            <a:off x="13852" y="-5"/>
            <a:ext cx="939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U-net Model 2</a:t>
            </a:r>
            <a:r>
              <a:rPr lang="en-US" sz="2400" b="1" baseline="30000" dirty="0"/>
              <a:t>nd</a:t>
            </a:r>
            <a:r>
              <a:rPr lang="en-US" sz="2400" b="1" dirty="0"/>
              <a:t> Experiment Configuration and Predicted Results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91ED44-2EEA-0D4D-FB57-9F5640204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16883"/>
              </p:ext>
            </p:extLst>
          </p:nvPr>
        </p:nvGraphicFramePr>
        <p:xfrm>
          <a:off x="550718" y="648295"/>
          <a:ext cx="11090564" cy="5890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6849">
                  <a:extLst>
                    <a:ext uri="{9D8B030D-6E8A-4147-A177-3AD203B41FA5}">
                      <a16:colId xmlns:a16="http://schemas.microsoft.com/office/drawing/2014/main" val="918324498"/>
                    </a:ext>
                  </a:extLst>
                </a:gridCol>
                <a:gridCol w="2062652">
                  <a:extLst>
                    <a:ext uri="{9D8B030D-6E8A-4147-A177-3AD203B41FA5}">
                      <a16:colId xmlns:a16="http://schemas.microsoft.com/office/drawing/2014/main" val="2398484708"/>
                    </a:ext>
                  </a:extLst>
                </a:gridCol>
                <a:gridCol w="2181367">
                  <a:extLst>
                    <a:ext uri="{9D8B030D-6E8A-4147-A177-3AD203B41FA5}">
                      <a16:colId xmlns:a16="http://schemas.microsoft.com/office/drawing/2014/main" val="3951764900"/>
                    </a:ext>
                  </a:extLst>
                </a:gridCol>
                <a:gridCol w="2374276">
                  <a:extLst>
                    <a:ext uri="{9D8B030D-6E8A-4147-A177-3AD203B41FA5}">
                      <a16:colId xmlns:a16="http://schemas.microsoft.com/office/drawing/2014/main" val="2242436776"/>
                    </a:ext>
                  </a:extLst>
                </a:gridCol>
                <a:gridCol w="2335420">
                  <a:extLst>
                    <a:ext uri="{9D8B030D-6E8A-4147-A177-3AD203B41FA5}">
                      <a16:colId xmlns:a16="http://schemas.microsoft.com/office/drawing/2014/main" val="7568629"/>
                    </a:ext>
                  </a:extLst>
                </a:gridCol>
              </a:tblGrid>
              <a:tr h="47263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Extract Feature description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>
                          <a:effectLst/>
                        </a:rPr>
                        <a:t>Increase contrast with reduce noise-EF1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Reduce noise and lower contrast parameters- EF2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>
                          <a:effectLst/>
                        </a:rPr>
                        <a:t>Reduce noise and lower contrast parameters- EF3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u="none" strike="noStrike" dirty="0" err="1">
                          <a:effectLst/>
                        </a:rPr>
                        <a:t>Reducenoise</a:t>
                      </a:r>
                      <a:r>
                        <a:rPr lang="en-GB" sz="1400" b="1" u="none" strike="noStrike" dirty="0">
                          <a:effectLst/>
                        </a:rPr>
                        <a:t> and lower contrast parameters EF4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4243654773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 err="1">
                          <a:effectLst/>
                        </a:rPr>
                        <a:t>cliplimit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3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4094264490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tile </a:t>
                      </a:r>
                      <a:r>
                        <a:rPr lang="en-GB" sz="1600" b="1" u="none" strike="noStrike" dirty="0" err="1">
                          <a:effectLst/>
                        </a:rPr>
                        <a:t>gridsize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8,8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8,8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4,4</a:t>
                      </a:r>
                      <a:endParaRPr lang="en-GB" sz="1600" b="1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8,8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823805637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 err="1">
                          <a:effectLst/>
                        </a:rPr>
                        <a:t>Kernal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effectLst/>
                        </a:rPr>
                        <a:t>isze</a:t>
                      </a:r>
                      <a:r>
                        <a:rPr lang="en-GB" sz="1600" b="1" u="none" strike="noStrike" dirty="0">
                          <a:effectLst/>
                        </a:rPr>
                        <a:t>(</a:t>
                      </a:r>
                      <a:r>
                        <a:rPr lang="en-GB" sz="1600" b="1" u="none" strike="noStrike" dirty="0" err="1">
                          <a:effectLst/>
                        </a:rPr>
                        <a:t>kszie</a:t>
                      </a:r>
                      <a:r>
                        <a:rPr lang="en-GB" sz="1600" b="1" u="none" strike="noStrike" dirty="0">
                          <a:effectLst/>
                        </a:rPr>
                        <a:t>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5,5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3,3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3,3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3,3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527169608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sigma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1800205198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alpha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2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566872138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blurred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-0.5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-0.3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-0.3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1463526668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gamma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881305512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Binary opening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2,2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1,1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1,1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1,1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742614136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Binary closing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2,2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1,1</a:t>
                      </a:r>
                      <a:endParaRPr lang="en-GB" sz="1600" b="0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1,1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1,1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2691141805"/>
                  </a:ext>
                </a:extLst>
              </a:tr>
              <a:tr h="169492"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1395493484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b="1" u="none" strike="noStrike" dirty="0">
                          <a:effectLst/>
                        </a:rPr>
                        <a:t>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N_P_200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N_P_200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N_P_200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N_P_200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2244577605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Precision: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0.7555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0.8262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0.7867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0.8177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2710145951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Recall (Sensitivity):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0.8205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0.7701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0.8103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0.7781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2245576661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Specificity: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0.9669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0.9798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0.9726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0.9784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49425468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F1 Score: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0.7867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0.7972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0.7983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0.7974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4039003707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Jaccard Index: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0.6484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0.6627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0.6643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0.6630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4054811077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AUC: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0.9745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0.9727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0.9730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0.9713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921789374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Mean Dice Coefficient: 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0.7643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0.7723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0.7761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0.7752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89654560"/>
                  </a:ext>
                </a:extLst>
              </a:tr>
              <a:tr h="24333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Mean Accuracy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0.9507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u="none" strike="noStrike" dirty="0">
                          <a:effectLst/>
                        </a:rPr>
                        <a:t>0.9566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0.9547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0.9562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b"/>
                </a:tc>
                <a:extLst>
                  <a:ext uri="{0D108BD9-81ED-4DB2-BD59-A6C34878D82A}">
                    <a16:rowId xmlns:a16="http://schemas.microsoft.com/office/drawing/2014/main" val="4014360164"/>
                  </a:ext>
                </a:extLst>
              </a:tr>
              <a:tr h="36136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Confusion Matrix: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[[56349296  1927344]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[[57100615  1176025]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[[56681666  1594974]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[[57017141  1259499]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3673401579"/>
                  </a:ext>
                </a:extLst>
              </a:tr>
              <a:tr h="36136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 [ 1303044  5956316]]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 [ 1669008  5590352]]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 [ 1377023  5882337]]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 [ 1610989  5648371]]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68" marR="7268" marT="7268" marB="0" anchor="ctr"/>
                </a:tc>
                <a:extLst>
                  <a:ext uri="{0D108BD9-81ED-4DB2-BD59-A6C34878D82A}">
                    <a16:rowId xmlns:a16="http://schemas.microsoft.com/office/drawing/2014/main" val="1207417255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A87AC51F-DC77-E63B-E297-D3B795EF3607}"/>
              </a:ext>
            </a:extLst>
          </p:cNvPr>
          <p:cNvSpPr/>
          <p:nvPr/>
        </p:nvSpPr>
        <p:spPr>
          <a:xfrm flipV="1">
            <a:off x="623451" y="457505"/>
            <a:ext cx="7966363" cy="45719"/>
          </a:xfrm>
          <a:custGeom>
            <a:avLst/>
            <a:gdLst>
              <a:gd name="connsiteX0" fmla="*/ 0 w 7966363"/>
              <a:gd name="connsiteY0" fmla="*/ 31473 h 45719"/>
              <a:gd name="connsiteX1" fmla="*/ 7460562 w 7966363"/>
              <a:gd name="connsiteY1" fmla="*/ 31473 h 45719"/>
              <a:gd name="connsiteX2" fmla="*/ 7966363 w 7966363"/>
              <a:gd name="connsiteY2" fmla="*/ 23605 h 45719"/>
              <a:gd name="connsiteX3" fmla="*/ 7587012 w 7966363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6363" h="45719" fill="none" extrusionOk="0">
                <a:moveTo>
                  <a:pt x="0" y="31473"/>
                </a:moveTo>
                <a:cubicBezTo>
                  <a:pt x="2763032" y="-92987"/>
                  <a:pt x="1467136" y="88417"/>
                  <a:pt x="7460562" y="31473"/>
                </a:cubicBezTo>
                <a:cubicBezTo>
                  <a:pt x="7671455" y="35495"/>
                  <a:pt x="7811540" y="-2128"/>
                  <a:pt x="7966363" y="23605"/>
                </a:cubicBezTo>
                <a:cubicBezTo>
                  <a:pt x="7549210" y="5995"/>
                  <a:pt x="7585084" y="19140"/>
                  <a:pt x="7587012" y="0"/>
                </a:cubicBezTo>
              </a:path>
              <a:path w="7966363" h="45719" stroke="0" extrusionOk="0">
                <a:moveTo>
                  <a:pt x="0" y="31473"/>
                </a:moveTo>
                <a:cubicBezTo>
                  <a:pt x="2799048" y="-89634"/>
                  <a:pt x="1240250" y="96477"/>
                  <a:pt x="7460562" y="31473"/>
                </a:cubicBezTo>
                <a:cubicBezTo>
                  <a:pt x="7653894" y="35218"/>
                  <a:pt x="7762020" y="27364"/>
                  <a:pt x="7966363" y="23605"/>
                </a:cubicBezTo>
                <a:cubicBezTo>
                  <a:pt x="7550128" y="8185"/>
                  <a:pt x="7586243" y="21575"/>
                  <a:pt x="7587012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09D2E-CEA8-0B6B-7E65-6DD1C45BBE02}"/>
              </a:ext>
            </a:extLst>
          </p:cNvPr>
          <p:cNvSpPr txBox="1"/>
          <p:nvPr/>
        </p:nvSpPr>
        <p:spPr>
          <a:xfrm>
            <a:off x="-3" y="13851"/>
            <a:ext cx="6844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U-net Model further experiments and  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16FF96-C966-633F-2F01-432C1C8D3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78889"/>
              </p:ext>
            </p:extLst>
          </p:nvPr>
        </p:nvGraphicFramePr>
        <p:xfrm>
          <a:off x="862715" y="695184"/>
          <a:ext cx="10466570" cy="5687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9479">
                  <a:extLst>
                    <a:ext uri="{9D8B030D-6E8A-4147-A177-3AD203B41FA5}">
                      <a16:colId xmlns:a16="http://schemas.microsoft.com/office/drawing/2014/main" val="184922002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106623570"/>
                    </a:ext>
                  </a:extLst>
                </a:gridCol>
                <a:gridCol w="2729346">
                  <a:extLst>
                    <a:ext uri="{9D8B030D-6E8A-4147-A177-3AD203B41FA5}">
                      <a16:colId xmlns:a16="http://schemas.microsoft.com/office/drawing/2014/main" val="827587705"/>
                    </a:ext>
                  </a:extLst>
                </a:gridCol>
                <a:gridCol w="2576945">
                  <a:extLst>
                    <a:ext uri="{9D8B030D-6E8A-4147-A177-3AD203B41FA5}">
                      <a16:colId xmlns:a16="http://schemas.microsoft.com/office/drawing/2014/main" val="350476166"/>
                    </a:ext>
                  </a:extLst>
                </a:gridCol>
              </a:tblGrid>
              <a:tr h="109767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Description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Reduce noise and lower contrast parameters- EF3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N_P_200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u="none" strike="noStrike" dirty="0">
                          <a:effectLst/>
                        </a:rPr>
                        <a:t>Reduce noise and lower contrast parameters- EF3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N_P_250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Remove unet  layer 512 for experiment LR04-EF3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238571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Precision: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0.7867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0.8078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0.8021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927171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Recall (Sensitivity):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0.8103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0.7972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0.8005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3546412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Specificity: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0.9726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0.9767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0.9754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5043270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F1 Score: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0.7983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0.8025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0.8013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0094322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Jaccard Index: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0.6643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0.6701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0.6685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5715850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AUC: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0.9730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0.9734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effectLst/>
                        </a:rPr>
                        <a:t>0.9734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448650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Dice Coefficient: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0.7761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0.7784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effectLst/>
                        </a:rPr>
                        <a:t>0.7798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4880222"/>
                  </a:ext>
                </a:extLst>
              </a:tr>
              <a:tr h="373434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Accuracy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0.9547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0.9571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0.9560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2783"/>
                  </a:ext>
                </a:extLst>
              </a:tr>
              <a:tr h="73555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Confusion Matrix: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[[56681666  1594974]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[[71255981  1699871]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[[56842871  1433769]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1995313"/>
                  </a:ext>
                </a:extLst>
              </a:tr>
              <a:tr h="735552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 [ 1377023  5882337]]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 [ 1817811  7146337]]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 [ 1448219  5811141]]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116205"/>
                  </a:ext>
                </a:extLst>
              </a:tr>
            </a:tbl>
          </a:graphicData>
        </a:graphic>
      </p:graphicFrame>
      <p:sp>
        <p:nvSpPr>
          <p:cNvPr id="8" name="Freeform 7">
            <a:extLst>
              <a:ext uri="{FF2B5EF4-FFF2-40B4-BE49-F238E27FC236}">
                <a16:creationId xmlns:a16="http://schemas.microsoft.com/office/drawing/2014/main" id="{06961110-4EC8-374D-D39E-DF6DBEE2FF94}"/>
              </a:ext>
            </a:extLst>
          </p:cNvPr>
          <p:cNvSpPr/>
          <p:nvPr/>
        </p:nvSpPr>
        <p:spPr>
          <a:xfrm flipV="1">
            <a:off x="457197" y="475515"/>
            <a:ext cx="5638803" cy="71600"/>
          </a:xfrm>
          <a:custGeom>
            <a:avLst/>
            <a:gdLst>
              <a:gd name="connsiteX0" fmla="*/ 0 w 5638803"/>
              <a:gd name="connsiteY0" fmla="*/ 49290 h 71600"/>
              <a:gd name="connsiteX1" fmla="*/ 5280783 w 5638803"/>
              <a:gd name="connsiteY1" fmla="*/ 49290 h 71600"/>
              <a:gd name="connsiteX2" fmla="*/ 5638803 w 5638803"/>
              <a:gd name="connsiteY2" fmla="*/ 36968 h 71600"/>
              <a:gd name="connsiteX3" fmla="*/ 5370288 w 5638803"/>
              <a:gd name="connsiteY3" fmla="*/ 0 h 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8803" h="71600" fill="none" extrusionOk="0">
                <a:moveTo>
                  <a:pt x="0" y="49290"/>
                </a:moveTo>
                <a:cubicBezTo>
                  <a:pt x="2009783" y="11009"/>
                  <a:pt x="1109605" y="135397"/>
                  <a:pt x="5280783" y="49290"/>
                </a:cubicBezTo>
                <a:cubicBezTo>
                  <a:pt x="5424706" y="51165"/>
                  <a:pt x="5531556" y="16188"/>
                  <a:pt x="5638803" y="36968"/>
                </a:cubicBezTo>
                <a:cubicBezTo>
                  <a:pt x="5340775" y="9326"/>
                  <a:pt x="5365557" y="31586"/>
                  <a:pt x="5370288" y="0"/>
                </a:cubicBezTo>
              </a:path>
              <a:path w="5638803" h="71600" stroke="0" extrusionOk="0">
                <a:moveTo>
                  <a:pt x="0" y="49290"/>
                </a:moveTo>
                <a:cubicBezTo>
                  <a:pt x="2112150" y="64567"/>
                  <a:pt x="865672" y="111699"/>
                  <a:pt x="5280783" y="49290"/>
                </a:cubicBezTo>
                <a:cubicBezTo>
                  <a:pt x="5428835" y="53963"/>
                  <a:pt x="5501934" y="41632"/>
                  <a:pt x="5638803" y="36968"/>
                </a:cubicBezTo>
                <a:cubicBezTo>
                  <a:pt x="5344358" y="11125"/>
                  <a:pt x="5370079" y="28286"/>
                  <a:pt x="5370288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09D2E-CEA8-0B6B-7E65-6DD1C45BBE02}"/>
              </a:ext>
            </a:extLst>
          </p:cNvPr>
          <p:cNvSpPr txBox="1"/>
          <p:nvPr/>
        </p:nvSpPr>
        <p:spPr>
          <a:xfrm>
            <a:off x="13854" y="-3"/>
            <a:ext cx="1032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U-net Model final experiment  Configuration and predicted 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8119986-736A-D4F6-3100-F124B4A2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348115"/>
              </p:ext>
            </p:extLst>
          </p:nvPr>
        </p:nvGraphicFramePr>
        <p:xfrm>
          <a:off x="7287491" y="1528664"/>
          <a:ext cx="4552254" cy="4148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3952">
                  <a:extLst>
                    <a:ext uri="{9D8B030D-6E8A-4147-A177-3AD203B41FA5}">
                      <a16:colId xmlns:a16="http://schemas.microsoft.com/office/drawing/2014/main" val="1251700815"/>
                    </a:ext>
                  </a:extLst>
                </a:gridCol>
                <a:gridCol w="2578302">
                  <a:extLst>
                    <a:ext uri="{9D8B030D-6E8A-4147-A177-3AD203B41FA5}">
                      <a16:colId xmlns:a16="http://schemas.microsoft.com/office/drawing/2014/main" val="520563760"/>
                    </a:ext>
                  </a:extLst>
                </a:gridCol>
              </a:tblGrid>
              <a:tr h="309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effectLst/>
                        </a:rPr>
                        <a:t>Description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>
                          <a:effectLst/>
                        </a:rPr>
                        <a:t>N_P_250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0247696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Precision: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0.8078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6212589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Recall (Sensitivity):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0.7972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9015561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Specificity: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0.9767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4372911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F1 Score: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0.8025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1606280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Jaccard Index: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0.6701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283880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AUC: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0.9734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474948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Dice Coefficient: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0.7784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5480040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Accuracy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0.9571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534021"/>
                  </a:ext>
                </a:extLst>
              </a:tr>
              <a:tr h="325921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Confusion Matrix: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[[71255981  1699871]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4923506"/>
                  </a:ext>
                </a:extLst>
              </a:tr>
              <a:tr h="309625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u="none" strike="noStrike" dirty="0">
                          <a:effectLst/>
                        </a:rPr>
                        <a:t> [ 1817811  7146337]]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77429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38093D-DA57-8C94-3994-3F8BF832F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28020"/>
              </p:ext>
            </p:extLst>
          </p:nvPr>
        </p:nvGraphicFramePr>
        <p:xfrm>
          <a:off x="249385" y="831273"/>
          <a:ext cx="6761015" cy="5848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2455">
                  <a:extLst>
                    <a:ext uri="{9D8B030D-6E8A-4147-A177-3AD203B41FA5}">
                      <a16:colId xmlns:a16="http://schemas.microsoft.com/office/drawing/2014/main" val="4087904008"/>
                    </a:ext>
                  </a:extLst>
                </a:gridCol>
                <a:gridCol w="3898560">
                  <a:extLst>
                    <a:ext uri="{9D8B030D-6E8A-4147-A177-3AD203B41FA5}">
                      <a16:colId xmlns:a16="http://schemas.microsoft.com/office/drawing/2014/main" val="3396115099"/>
                    </a:ext>
                  </a:extLst>
                </a:gridCol>
              </a:tblGrid>
              <a:tr h="24332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Configuration 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Parameter values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067716580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Target image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512 x 512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128606611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Feature Type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Enhance_vessel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13800937"/>
                  </a:ext>
                </a:extLst>
              </a:tr>
              <a:tr h="4319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Data Augmentation method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flip &amp; rotate [-45 , 45]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804501634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128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721478800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Number of Patches (N_P)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250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059185815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Normalization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TRUE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398385488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Learning rate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1.00E-04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b"/>
                </a:tc>
                <a:extLst>
                  <a:ext uri="{0D108BD9-81ED-4DB2-BD59-A6C34878D82A}">
                    <a16:rowId xmlns:a16="http://schemas.microsoft.com/office/drawing/2014/main" val="3454740644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Batch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576629341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Epoch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123172656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Seed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30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24838264"/>
                  </a:ext>
                </a:extLst>
              </a:tr>
              <a:tr h="47407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Threshold value for prediction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0.5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4704188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input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128 ,128,1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39550642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layers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64 , 128, 256 , 512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140058178"/>
                  </a:ext>
                </a:extLst>
              </a:tr>
              <a:tr h="243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Dropout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0.5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981310206"/>
                  </a:ext>
                </a:extLst>
              </a:tr>
              <a:tr h="47947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details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  Conv layer ,,Batch Normalization ,Maxpooling2D, Dropout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61711208"/>
                  </a:ext>
                </a:extLst>
              </a:tr>
              <a:tr h="7070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Extracted Feature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Clip Limit: 1,tilegridsize:4x4,Kernel size: 3x3, sigmaX: 0, alpha:1, blurred:-0.3,gamma:0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658331730"/>
                  </a:ext>
                </a:extLst>
              </a:tr>
              <a:tr h="47407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Post Process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Binary Opening (1,1), Binary Closing(1,1)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69389679"/>
                  </a:ext>
                </a:extLst>
              </a:tr>
            </a:tbl>
          </a:graphicData>
        </a:graphic>
      </p:graphicFrame>
      <p:sp>
        <p:nvSpPr>
          <p:cNvPr id="13" name="Freeform 12">
            <a:extLst>
              <a:ext uri="{FF2B5EF4-FFF2-40B4-BE49-F238E27FC236}">
                <a16:creationId xmlns:a16="http://schemas.microsoft.com/office/drawing/2014/main" id="{E8A3DB57-A747-A786-4A47-4F772E2719CF}"/>
              </a:ext>
            </a:extLst>
          </p:cNvPr>
          <p:cNvSpPr/>
          <p:nvPr/>
        </p:nvSpPr>
        <p:spPr>
          <a:xfrm flipV="1">
            <a:off x="568036" y="470280"/>
            <a:ext cx="8118763" cy="45719"/>
          </a:xfrm>
          <a:custGeom>
            <a:avLst/>
            <a:gdLst>
              <a:gd name="connsiteX0" fmla="*/ 0 w 8118763"/>
              <a:gd name="connsiteY0" fmla="*/ 31473 h 45719"/>
              <a:gd name="connsiteX1" fmla="*/ 7603285 w 8118763"/>
              <a:gd name="connsiteY1" fmla="*/ 31473 h 45719"/>
              <a:gd name="connsiteX2" fmla="*/ 8118763 w 8118763"/>
              <a:gd name="connsiteY2" fmla="*/ 23605 h 45719"/>
              <a:gd name="connsiteX3" fmla="*/ 7732155 w 8118763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8763" h="45719" fill="none" extrusionOk="0">
                <a:moveTo>
                  <a:pt x="0" y="31473"/>
                </a:moveTo>
                <a:cubicBezTo>
                  <a:pt x="2981950" y="-4965"/>
                  <a:pt x="1780832" y="225719"/>
                  <a:pt x="7603285" y="31473"/>
                </a:cubicBezTo>
                <a:cubicBezTo>
                  <a:pt x="7788496" y="32054"/>
                  <a:pt x="7964910" y="-10761"/>
                  <a:pt x="8118763" y="23605"/>
                </a:cubicBezTo>
                <a:cubicBezTo>
                  <a:pt x="7693682" y="5995"/>
                  <a:pt x="7730227" y="19140"/>
                  <a:pt x="7732155" y="0"/>
                </a:cubicBezTo>
              </a:path>
              <a:path w="8118763" h="45719" stroke="0" extrusionOk="0">
                <a:moveTo>
                  <a:pt x="0" y="31473"/>
                </a:moveTo>
                <a:cubicBezTo>
                  <a:pt x="2834497" y="-103565"/>
                  <a:pt x="1135678" y="145609"/>
                  <a:pt x="7603285" y="31473"/>
                </a:cubicBezTo>
                <a:cubicBezTo>
                  <a:pt x="7793474" y="33856"/>
                  <a:pt x="7923073" y="26987"/>
                  <a:pt x="8118763" y="23605"/>
                </a:cubicBezTo>
                <a:cubicBezTo>
                  <a:pt x="7694600" y="8185"/>
                  <a:pt x="7731386" y="21575"/>
                  <a:pt x="7732155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0" y="1790"/>
            <a:ext cx="986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Dense U-net Model Architecture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>
            <a:off x="507422" y="443689"/>
            <a:ext cx="3884469" cy="45719"/>
          </a:xfrm>
          <a:custGeom>
            <a:avLst/>
            <a:gdLst>
              <a:gd name="connsiteX0" fmla="*/ 0 w 3884469"/>
              <a:gd name="connsiteY0" fmla="*/ 31473 h 45719"/>
              <a:gd name="connsiteX1" fmla="*/ 3637836 w 3884469"/>
              <a:gd name="connsiteY1" fmla="*/ 31473 h 45719"/>
              <a:gd name="connsiteX2" fmla="*/ 3884468 w 3884469"/>
              <a:gd name="connsiteY2" fmla="*/ 23605 h 45719"/>
              <a:gd name="connsiteX3" fmla="*/ 3699494 w 3884469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4469" h="45719" fill="none" extrusionOk="0">
                <a:moveTo>
                  <a:pt x="0" y="31473"/>
                </a:moveTo>
                <a:cubicBezTo>
                  <a:pt x="1374974" y="-1971"/>
                  <a:pt x="758049" y="86677"/>
                  <a:pt x="3637836" y="31473"/>
                </a:cubicBezTo>
                <a:cubicBezTo>
                  <a:pt x="3728353" y="31772"/>
                  <a:pt x="3809176" y="11991"/>
                  <a:pt x="3884468" y="23605"/>
                </a:cubicBezTo>
                <a:cubicBezTo>
                  <a:pt x="3679661" y="5995"/>
                  <a:pt x="3697566" y="19140"/>
                  <a:pt x="3699494" y="0"/>
                </a:cubicBezTo>
              </a:path>
              <a:path w="3884469" h="45719" stroke="0" extrusionOk="0">
                <a:moveTo>
                  <a:pt x="0" y="31473"/>
                </a:moveTo>
                <a:cubicBezTo>
                  <a:pt x="1316472" y="-45324"/>
                  <a:pt x="569380" y="83500"/>
                  <a:pt x="3637836" y="31473"/>
                </a:cubicBezTo>
                <a:cubicBezTo>
                  <a:pt x="3737044" y="34137"/>
                  <a:pt x="3791038" y="26585"/>
                  <a:pt x="3884468" y="23605"/>
                </a:cubicBezTo>
                <a:cubicBezTo>
                  <a:pt x="3680579" y="8185"/>
                  <a:pt x="3698725" y="21575"/>
                  <a:pt x="3699494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machine&#10;&#10;Description automatically generated">
            <a:extLst>
              <a:ext uri="{FF2B5EF4-FFF2-40B4-BE49-F238E27FC236}">
                <a16:creationId xmlns:a16="http://schemas.microsoft.com/office/drawing/2014/main" id="{3EBE5860-AE2F-9520-408A-2F0EEF06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1" b="15152"/>
          <a:stretch/>
        </p:blipFill>
        <p:spPr>
          <a:xfrm>
            <a:off x="2891487" y="628039"/>
            <a:ext cx="6409026" cy="5948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0868A-623D-FF9C-130D-828D773011B5}"/>
              </a:ext>
            </a:extLst>
          </p:cNvPr>
          <p:cNvSpPr txBox="1"/>
          <p:nvPr/>
        </p:nvSpPr>
        <p:spPr>
          <a:xfrm>
            <a:off x="0" y="6519463"/>
            <a:ext cx="11690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</a:rPr>
              <a:t>Reference : </a:t>
            </a:r>
            <a:r>
              <a:rPr lang="en-US" sz="1400" dirty="0">
                <a:solidFill>
                  <a:schemeClr val="accent4"/>
                </a:solidFill>
              </a:rPr>
              <a:t>Huang, G., Liu, Z., and Weinberger, K. Q. (2016). Densely connected convolutional networks. </a:t>
            </a:r>
            <a:r>
              <a:rPr lang="en-US" sz="1400" dirty="0" err="1">
                <a:solidFill>
                  <a:schemeClr val="accent4"/>
                </a:solidFill>
              </a:rPr>
              <a:t>CoRR</a:t>
            </a:r>
            <a:r>
              <a:rPr lang="en-US" sz="1400" dirty="0">
                <a:solidFill>
                  <a:schemeClr val="accent4"/>
                </a:solidFill>
              </a:rPr>
              <a:t>, abs/1608.06993.</a:t>
            </a:r>
          </a:p>
        </p:txBody>
      </p:sp>
    </p:spTree>
    <p:extLst>
      <p:ext uri="{BB962C8B-B14F-4D97-AF65-F5344CB8AC3E}">
        <p14:creationId xmlns:p14="http://schemas.microsoft.com/office/powerpoint/2010/main" val="281886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B6EAD-DBC7-B7A3-D34D-71CD3209128A}"/>
              </a:ext>
            </a:extLst>
          </p:cNvPr>
          <p:cNvSpPr txBox="1"/>
          <p:nvPr/>
        </p:nvSpPr>
        <p:spPr>
          <a:xfrm>
            <a:off x="586740" y="982980"/>
            <a:ext cx="2396490" cy="69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j-ea"/>
                <a:cs typeface="+mj-cs"/>
              </a:rPr>
              <a:t>Motivation: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770E5-160A-06A9-2404-5989AC4ACB07}"/>
              </a:ext>
            </a:extLst>
          </p:cNvPr>
          <p:cNvSpPr txBox="1"/>
          <p:nvPr/>
        </p:nvSpPr>
        <p:spPr>
          <a:xfrm>
            <a:off x="586740" y="1963314"/>
            <a:ext cx="10515600" cy="28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CVDs are the leading global cause of death, with 17.9 million deaths annually, emphasizing the need for lifestyle changes and health policies </a:t>
            </a:r>
            <a:r>
              <a:rPr lang="en-US" sz="2000" dirty="0">
                <a:solidFill>
                  <a:schemeClr val="accent4"/>
                </a:solidFill>
              </a:rPr>
              <a:t>WHO (2024a).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AI enhances CVD screening by improving accuracy, early detection, and reducing healthcare provider workloads.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Retinal imaging with AI offers a non-invasive, rapid, and accessible tool for early CVD diagnosis, promoting equitable healthcare.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17CEB2-3171-CDA5-A93E-087CB2B29DF9}"/>
              </a:ext>
            </a:extLst>
          </p:cNvPr>
          <p:cNvSpPr/>
          <p:nvPr/>
        </p:nvSpPr>
        <p:spPr>
          <a:xfrm flipV="1">
            <a:off x="807439" y="1534700"/>
            <a:ext cx="1176917" cy="142673"/>
          </a:xfrm>
          <a:custGeom>
            <a:avLst/>
            <a:gdLst>
              <a:gd name="connsiteX0" fmla="*/ 0 w 1176917"/>
              <a:gd name="connsiteY0" fmla="*/ 98218 h 142673"/>
              <a:gd name="connsiteX1" fmla="*/ 1102192 w 1176917"/>
              <a:gd name="connsiteY1" fmla="*/ 98218 h 142673"/>
              <a:gd name="connsiteX2" fmla="*/ 1176917 w 1176917"/>
              <a:gd name="connsiteY2" fmla="*/ 73664 h 142673"/>
              <a:gd name="connsiteX3" fmla="*/ 1120873 w 1176917"/>
              <a:gd name="connsiteY3" fmla="*/ 0 h 14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917" h="142673" fill="none" extrusionOk="0">
                <a:moveTo>
                  <a:pt x="0" y="98218"/>
                </a:moveTo>
                <a:cubicBezTo>
                  <a:pt x="411118" y="151579"/>
                  <a:pt x="247499" y="162249"/>
                  <a:pt x="1102192" y="98218"/>
                </a:cubicBezTo>
                <a:cubicBezTo>
                  <a:pt x="1132304" y="97520"/>
                  <a:pt x="1153862" y="78033"/>
                  <a:pt x="1176917" y="73664"/>
                </a:cubicBezTo>
                <a:cubicBezTo>
                  <a:pt x="1110467" y="19215"/>
                  <a:pt x="1116410" y="58267"/>
                  <a:pt x="1120873" y="0"/>
                </a:cubicBezTo>
              </a:path>
              <a:path w="1176917" h="142673" stroke="0" extrusionOk="0">
                <a:moveTo>
                  <a:pt x="0" y="98218"/>
                </a:moveTo>
                <a:cubicBezTo>
                  <a:pt x="415741" y="151848"/>
                  <a:pt x="191117" y="145786"/>
                  <a:pt x="1102192" y="98218"/>
                </a:cubicBezTo>
                <a:cubicBezTo>
                  <a:pt x="1132227" y="97914"/>
                  <a:pt x="1150675" y="81891"/>
                  <a:pt x="1176917" y="73664"/>
                </a:cubicBezTo>
                <a:cubicBezTo>
                  <a:pt x="1114307" y="21367"/>
                  <a:pt x="1120569" y="55743"/>
                  <a:pt x="112087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D1F8E-19B5-8800-934A-B51BD54DF183}"/>
              </a:ext>
            </a:extLst>
          </p:cNvPr>
          <p:cNvSpPr txBox="1"/>
          <p:nvPr/>
        </p:nvSpPr>
        <p:spPr>
          <a:xfrm>
            <a:off x="0" y="6430796"/>
            <a:ext cx="7633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accent4"/>
                </a:solidFill>
              </a:rPr>
              <a:t>Refrence</a:t>
            </a:r>
            <a:r>
              <a:rPr lang="en-US" sz="1400" b="1" dirty="0">
                <a:solidFill>
                  <a:schemeClr val="accent4"/>
                </a:solidFill>
              </a:rPr>
              <a:t> : </a:t>
            </a:r>
            <a:r>
              <a:rPr lang="en-US" sz="1400" dirty="0">
                <a:solidFill>
                  <a:schemeClr val="accent4"/>
                </a:solidFill>
              </a:rPr>
              <a:t>https://</a:t>
            </a:r>
            <a:r>
              <a:rPr lang="en-US" sz="1400" dirty="0" err="1">
                <a:solidFill>
                  <a:schemeClr val="accent4"/>
                </a:solidFill>
              </a:rPr>
              <a:t>www.who.int</a:t>
            </a:r>
            <a:r>
              <a:rPr lang="en-US" sz="1400" dirty="0">
                <a:solidFill>
                  <a:schemeClr val="accent4"/>
                </a:solidFill>
              </a:rPr>
              <a:t>/health-topics/</a:t>
            </a:r>
            <a:r>
              <a:rPr lang="en-US" sz="1400" dirty="0" err="1">
                <a:solidFill>
                  <a:schemeClr val="accent4"/>
                </a:solidFill>
              </a:rPr>
              <a:t>cardiovascular-diseases#tab</a:t>
            </a:r>
            <a:r>
              <a:rPr lang="en-US" sz="1400" dirty="0">
                <a:solidFill>
                  <a:schemeClr val="accent4"/>
                </a:solidFill>
              </a:rPr>
              <a:t>=tab_1 (</a:t>
            </a:r>
            <a:r>
              <a:rPr lang="en-US" sz="1400" dirty="0" err="1">
                <a:solidFill>
                  <a:schemeClr val="accent4"/>
                </a:solidFill>
              </a:rPr>
              <a:t>cvds</a:t>
            </a:r>
            <a:r>
              <a:rPr lang="en-US" sz="1400" dirty="0">
                <a:solidFill>
                  <a:schemeClr val="accent4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1303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0" y="1790"/>
            <a:ext cx="986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Dense U-net Model initial experiments and  Predicted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7F12F2-B90D-9756-1DA9-F5A88E689253}"/>
              </a:ext>
            </a:extLst>
          </p:cNvPr>
          <p:cNvGraphicFramePr>
            <a:graphicFrameLocks noGrp="1"/>
          </p:cNvGraphicFramePr>
          <p:nvPr/>
        </p:nvGraphicFramePr>
        <p:xfrm>
          <a:off x="460663" y="947909"/>
          <a:ext cx="11260282" cy="5314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3082">
                  <a:extLst>
                    <a:ext uri="{9D8B030D-6E8A-4147-A177-3AD203B41FA5}">
                      <a16:colId xmlns:a16="http://schemas.microsoft.com/office/drawing/2014/main" val="1896772308"/>
                    </a:ext>
                  </a:extLst>
                </a:gridCol>
                <a:gridCol w="2580104">
                  <a:extLst>
                    <a:ext uri="{9D8B030D-6E8A-4147-A177-3AD203B41FA5}">
                      <a16:colId xmlns:a16="http://schemas.microsoft.com/office/drawing/2014/main" val="958991377"/>
                    </a:ext>
                  </a:extLst>
                </a:gridCol>
                <a:gridCol w="2878507">
                  <a:extLst>
                    <a:ext uri="{9D8B030D-6E8A-4147-A177-3AD203B41FA5}">
                      <a16:colId xmlns:a16="http://schemas.microsoft.com/office/drawing/2014/main" val="3262661023"/>
                    </a:ext>
                  </a:extLst>
                </a:gridCol>
                <a:gridCol w="2828589">
                  <a:extLst>
                    <a:ext uri="{9D8B030D-6E8A-4147-A177-3AD203B41FA5}">
                      <a16:colId xmlns:a16="http://schemas.microsoft.com/office/drawing/2014/main" val="1457039085"/>
                    </a:ext>
                  </a:extLst>
                </a:gridCol>
              </a:tblGrid>
              <a:tr h="147405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Description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 D_U_Experiements_EF3_LR04_S30 N_P_250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 D_U_Experiements_EF4_LR03_seed 42 N_P_250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D_U_Experiements_EF4_LR04_seed 42 Dropout 0.2 kernel size 3 3 max pool size 2 2 N_P_300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71672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Precision: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0.8782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0.8792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0.8414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9105975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Recall (Sensitivity):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0.6462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0.6662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0.7355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497148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Specificity: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0.9890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0.9881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0.9818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03012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F1 Score: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0.7445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0.7580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0.7849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937670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Jaccard Index: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0.5930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0.6103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0.6459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2254232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AUC: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0.9695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0.9695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0.9712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042204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Dice Coefficient: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0.7202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0.7286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0.7562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6424928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Accuracy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0.9515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0.9509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0.9532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3201445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Confusion Matrix: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[[72152584   803268]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[[71597782   865861]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[[85315262  1581578]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906690"/>
                  </a:ext>
                </a:extLst>
              </a:tr>
              <a:tr h="384029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[ 3171850  5792298]]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 [ 3156816  6299541]]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 [ 3017197  8389963]]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74994"/>
                  </a:ext>
                </a:extLst>
              </a:tr>
            </a:tbl>
          </a:graphicData>
        </a:graphic>
      </p:graphicFrame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 flipV="1">
            <a:off x="507422" y="489409"/>
            <a:ext cx="7777596" cy="106339"/>
          </a:xfrm>
          <a:custGeom>
            <a:avLst/>
            <a:gdLst>
              <a:gd name="connsiteX0" fmla="*/ 0 w 7777596"/>
              <a:gd name="connsiteY0" fmla="*/ 73205 h 106339"/>
              <a:gd name="connsiteX1" fmla="*/ 7283780 w 7777596"/>
              <a:gd name="connsiteY1" fmla="*/ 73205 h 106339"/>
              <a:gd name="connsiteX2" fmla="*/ 7777596 w 7777596"/>
              <a:gd name="connsiteY2" fmla="*/ 54904 h 106339"/>
              <a:gd name="connsiteX3" fmla="*/ 7407234 w 7777596"/>
              <a:gd name="connsiteY3" fmla="*/ 0 h 10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7596" h="106339" fill="none" extrusionOk="0">
                <a:moveTo>
                  <a:pt x="0" y="73205"/>
                </a:moveTo>
                <a:cubicBezTo>
                  <a:pt x="2658794" y="-37670"/>
                  <a:pt x="1605592" y="230145"/>
                  <a:pt x="7283780" y="73205"/>
                </a:cubicBezTo>
                <a:cubicBezTo>
                  <a:pt x="7480156" y="75472"/>
                  <a:pt x="7614819" y="57239"/>
                  <a:pt x="7777596" y="54904"/>
                </a:cubicBezTo>
                <a:cubicBezTo>
                  <a:pt x="7370749" y="14574"/>
                  <a:pt x="7401792" y="45419"/>
                  <a:pt x="7407234" y="0"/>
                </a:cubicBezTo>
              </a:path>
              <a:path w="7777596" h="106339" stroke="0" extrusionOk="0">
                <a:moveTo>
                  <a:pt x="0" y="73205"/>
                </a:moveTo>
                <a:cubicBezTo>
                  <a:pt x="2778683" y="15164"/>
                  <a:pt x="1248401" y="141159"/>
                  <a:pt x="7283780" y="73205"/>
                </a:cubicBezTo>
                <a:cubicBezTo>
                  <a:pt x="7460347" y="73765"/>
                  <a:pt x="7586945" y="61832"/>
                  <a:pt x="7777596" y="54904"/>
                </a:cubicBezTo>
                <a:cubicBezTo>
                  <a:pt x="7368975" y="18844"/>
                  <a:pt x="7406487" y="44423"/>
                  <a:pt x="7407234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9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36430" y="8176"/>
            <a:ext cx="896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 Dense U-net Model Final Configuration and  predicted results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F1C0CF-FB09-F18E-AF59-B1F4D3535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09281"/>
              </p:ext>
            </p:extLst>
          </p:nvPr>
        </p:nvGraphicFramePr>
        <p:xfrm>
          <a:off x="303135" y="641594"/>
          <a:ext cx="6788726" cy="5911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4187">
                  <a:extLst>
                    <a:ext uri="{9D8B030D-6E8A-4147-A177-3AD203B41FA5}">
                      <a16:colId xmlns:a16="http://schemas.microsoft.com/office/drawing/2014/main" val="4087904008"/>
                    </a:ext>
                  </a:extLst>
                </a:gridCol>
                <a:gridCol w="3914539">
                  <a:extLst>
                    <a:ext uri="{9D8B030D-6E8A-4147-A177-3AD203B41FA5}">
                      <a16:colId xmlns:a16="http://schemas.microsoft.com/office/drawing/2014/main" val="3396115099"/>
                    </a:ext>
                  </a:extLst>
                </a:gridCol>
              </a:tblGrid>
              <a:tr h="2489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Configuration 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Parameter values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067716580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Target image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512 x 512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128606611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Feature Type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Enhance_vessel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13800937"/>
                  </a:ext>
                </a:extLst>
              </a:tr>
              <a:tr h="44604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Data Augmentation method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flip &amp; rotate [-45 , 45]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804501634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128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721478800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Number of Patches (N_P)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250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059185815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Normalization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TRUE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39838548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Learning rate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>
                          <a:effectLst/>
                        </a:rPr>
                        <a:t>1.00E-04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b"/>
                </a:tc>
                <a:extLst>
                  <a:ext uri="{0D108BD9-81ED-4DB2-BD59-A6C34878D82A}">
                    <a16:rowId xmlns:a16="http://schemas.microsoft.com/office/drawing/2014/main" val="3454740644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Batch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8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576629341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Epoch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5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123172656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Seed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</a:t>
                      </a: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24838264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Threshold value for prediction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0.5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470418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Dense </a:t>
                      </a:r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- input size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128 ,128,1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39550642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Dense </a:t>
                      </a:r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- layers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64 , 128, 256 , 512</a:t>
                      </a:r>
                      <a:endParaRPr lang="en-GB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140058178"/>
                  </a:ext>
                </a:extLst>
              </a:tr>
              <a:tr h="24894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Dropout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0.2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981310206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Unet</a:t>
                      </a:r>
                      <a:r>
                        <a:rPr lang="en-GB" sz="1600" u="none" strike="noStrike" dirty="0">
                          <a:effectLst/>
                        </a:rPr>
                        <a:t> model details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  Convolution Layer ,Maxpooling2D, Dropout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1661711208"/>
                  </a:ext>
                </a:extLst>
              </a:tr>
              <a:tr h="73010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Extracted Feature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Clip Limit: 1,tilegridsize:8x8,Kernel size: 3x3, </a:t>
                      </a:r>
                      <a:r>
                        <a:rPr lang="en-GB" sz="1600" u="none" strike="noStrike" dirty="0" err="1">
                          <a:effectLst/>
                        </a:rPr>
                        <a:t>sigmaX</a:t>
                      </a:r>
                      <a:r>
                        <a:rPr lang="en-GB" sz="1600" u="none" strike="noStrike" dirty="0">
                          <a:effectLst/>
                        </a:rPr>
                        <a:t>: 0, alpha:1, blurred:0,gamma:0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2658331730"/>
                  </a:ext>
                </a:extLst>
              </a:tr>
              <a:tr h="48952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Post Process Parameters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Binary Opening (1,1), Binary Closing(1,1)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17" marR="7417" marT="7417" marB="0" anchor="ctr"/>
                </a:tc>
                <a:extLst>
                  <a:ext uri="{0D108BD9-81ED-4DB2-BD59-A6C34878D82A}">
                    <a16:rowId xmlns:a16="http://schemas.microsoft.com/office/drawing/2014/main" val="35693896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2A5B291-0962-A329-A1A3-2166371D8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579180"/>
              </p:ext>
            </p:extLst>
          </p:nvPr>
        </p:nvGraphicFramePr>
        <p:xfrm>
          <a:off x="7331710" y="656669"/>
          <a:ext cx="4624070" cy="5591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3475">
                  <a:extLst>
                    <a:ext uri="{9D8B030D-6E8A-4147-A177-3AD203B41FA5}">
                      <a16:colId xmlns:a16="http://schemas.microsoft.com/office/drawing/2014/main" val="1030376480"/>
                    </a:ext>
                  </a:extLst>
                </a:gridCol>
                <a:gridCol w="2340595">
                  <a:extLst>
                    <a:ext uri="{9D8B030D-6E8A-4147-A177-3AD203B41FA5}">
                      <a16:colId xmlns:a16="http://schemas.microsoft.com/office/drawing/2014/main" val="2717288630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Description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D_U_Experiements_EF4_LR04_seed 42 Dropout 0.2 kernel size 3 3 max pool size 2 2 N_P_300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37292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Precision: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0.8414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540405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Recall (Sensitivity):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0.7355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982137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Specificity: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0.9818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962537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F1 Score: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0.7849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418658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Jaccard Index: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0.6459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727311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AUC: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0.9712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3568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Dice Coefficient: 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0.7562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1305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Mean Accuracy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0.9532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74987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Confusion Matrix: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[[85315262  1581578]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10323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effectLst/>
                        </a:rPr>
                        <a:t> 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 [ 3017197  8389963]]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840569"/>
                  </a:ext>
                </a:extLst>
              </a:tr>
            </a:tbl>
          </a:graphicData>
        </a:graphic>
      </p:graphicFrame>
      <p:sp>
        <p:nvSpPr>
          <p:cNvPr id="13" name="Freeform 12">
            <a:extLst>
              <a:ext uri="{FF2B5EF4-FFF2-40B4-BE49-F238E27FC236}">
                <a16:creationId xmlns:a16="http://schemas.microsoft.com/office/drawing/2014/main" id="{B5BFB686-E4F8-0322-A5BC-CE4D1750E2A0}"/>
              </a:ext>
            </a:extLst>
          </p:cNvPr>
          <p:cNvSpPr/>
          <p:nvPr/>
        </p:nvSpPr>
        <p:spPr>
          <a:xfrm flipV="1">
            <a:off x="595742" y="475901"/>
            <a:ext cx="7703128" cy="45719"/>
          </a:xfrm>
          <a:custGeom>
            <a:avLst/>
            <a:gdLst>
              <a:gd name="connsiteX0" fmla="*/ 0 w 7703128"/>
              <a:gd name="connsiteY0" fmla="*/ 31473 h 45719"/>
              <a:gd name="connsiteX1" fmla="*/ 7214040 w 7703128"/>
              <a:gd name="connsiteY1" fmla="*/ 31473 h 45719"/>
              <a:gd name="connsiteX2" fmla="*/ 7703128 w 7703128"/>
              <a:gd name="connsiteY2" fmla="*/ 23605 h 45719"/>
              <a:gd name="connsiteX3" fmla="*/ 7336312 w 7703128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3128" h="45719" fill="none" extrusionOk="0">
                <a:moveTo>
                  <a:pt x="0" y="31473"/>
                </a:moveTo>
                <a:cubicBezTo>
                  <a:pt x="2624014" y="-114203"/>
                  <a:pt x="1572568" y="160530"/>
                  <a:pt x="7214040" y="31473"/>
                </a:cubicBezTo>
                <a:cubicBezTo>
                  <a:pt x="7412984" y="34758"/>
                  <a:pt x="7550346" y="5138"/>
                  <a:pt x="7703128" y="23605"/>
                </a:cubicBezTo>
                <a:cubicBezTo>
                  <a:pt x="7299669" y="5995"/>
                  <a:pt x="7334384" y="19140"/>
                  <a:pt x="7336312" y="0"/>
                </a:cubicBezTo>
              </a:path>
              <a:path w="7703128" h="45719" stroke="0" extrusionOk="0">
                <a:moveTo>
                  <a:pt x="0" y="31473"/>
                </a:moveTo>
                <a:cubicBezTo>
                  <a:pt x="2833709" y="-6422"/>
                  <a:pt x="1177360" y="103006"/>
                  <a:pt x="7214040" y="31473"/>
                </a:cubicBezTo>
                <a:cubicBezTo>
                  <a:pt x="7405862" y="36108"/>
                  <a:pt x="7508032" y="27248"/>
                  <a:pt x="7703128" y="23605"/>
                </a:cubicBezTo>
                <a:cubicBezTo>
                  <a:pt x="7300587" y="8185"/>
                  <a:pt x="7335543" y="21575"/>
                  <a:pt x="7336312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09E7B89-138B-BE05-C59E-26339DCFFADE}"/>
              </a:ext>
            </a:extLst>
          </p:cNvPr>
          <p:cNvSpPr/>
          <p:nvPr/>
        </p:nvSpPr>
        <p:spPr>
          <a:xfrm flipV="1">
            <a:off x="387927" y="545172"/>
            <a:ext cx="4793673" cy="45719"/>
          </a:xfrm>
          <a:custGeom>
            <a:avLst/>
            <a:gdLst>
              <a:gd name="connsiteX0" fmla="*/ 0 w 4793673"/>
              <a:gd name="connsiteY0" fmla="*/ 31473 h 45719"/>
              <a:gd name="connsiteX1" fmla="*/ 4489312 w 4793673"/>
              <a:gd name="connsiteY1" fmla="*/ 31473 h 45719"/>
              <a:gd name="connsiteX2" fmla="*/ 4793673 w 4793673"/>
              <a:gd name="connsiteY2" fmla="*/ 23605 h 45719"/>
              <a:gd name="connsiteX3" fmla="*/ 4565402 w 4793673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673" h="45719" fill="none" extrusionOk="0">
                <a:moveTo>
                  <a:pt x="0" y="31473"/>
                </a:moveTo>
                <a:cubicBezTo>
                  <a:pt x="1743619" y="10292"/>
                  <a:pt x="913525" y="85886"/>
                  <a:pt x="4489312" y="31473"/>
                </a:cubicBezTo>
                <a:cubicBezTo>
                  <a:pt x="4600197" y="31836"/>
                  <a:pt x="4696369" y="17687"/>
                  <a:pt x="4793673" y="23605"/>
                </a:cubicBezTo>
                <a:cubicBezTo>
                  <a:pt x="4541568" y="5995"/>
                  <a:pt x="4563474" y="19140"/>
                  <a:pt x="4565402" y="0"/>
                </a:cubicBezTo>
              </a:path>
              <a:path w="4793673" h="45719" stroke="0" extrusionOk="0">
                <a:moveTo>
                  <a:pt x="0" y="31473"/>
                </a:moveTo>
                <a:cubicBezTo>
                  <a:pt x="1644215" y="-56727"/>
                  <a:pt x="658412" y="109059"/>
                  <a:pt x="4489312" y="31473"/>
                </a:cubicBezTo>
                <a:cubicBezTo>
                  <a:pt x="4603206" y="33056"/>
                  <a:pt x="4675479" y="26760"/>
                  <a:pt x="4793673" y="23605"/>
                </a:cubicBezTo>
                <a:cubicBezTo>
                  <a:pt x="4542486" y="8185"/>
                  <a:pt x="4564633" y="21575"/>
                  <a:pt x="4565402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BDEF6-DC6B-AFC0-8B26-DDE637B6D679}"/>
              </a:ext>
            </a:extLst>
          </p:cNvPr>
          <p:cNvSpPr txBox="1"/>
          <p:nvPr/>
        </p:nvSpPr>
        <p:spPr>
          <a:xfrm>
            <a:off x="0" y="0"/>
            <a:ext cx="671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n-ea"/>
                <a:cs typeface="+mn-cs"/>
              </a:rPr>
              <a:t># </a:t>
            </a:r>
            <a:r>
              <a:rPr lang="en-US" sz="2400" dirty="0">
                <a:ea typeface="+mj-ea"/>
                <a:cs typeface="+mj-cs"/>
              </a:rPr>
              <a:t>U-net Model -Predicted value Histogram</a:t>
            </a:r>
            <a:endParaRPr lang="en-US" sz="24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pic>
        <p:nvPicPr>
          <p:cNvPr id="6" name="Picture 5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99F8FC1-B50A-3CF4-0D34-D4E2A1823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7" t="4456" r="8556"/>
          <a:stretch/>
        </p:blipFill>
        <p:spPr>
          <a:xfrm>
            <a:off x="1119503" y="822725"/>
            <a:ext cx="9952993" cy="56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21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ECCD9-02FE-9D55-96D6-F6274E1E38F5}"/>
              </a:ext>
            </a:extLst>
          </p:cNvPr>
          <p:cNvSpPr txBox="1"/>
          <p:nvPr/>
        </p:nvSpPr>
        <p:spPr>
          <a:xfrm>
            <a:off x="0" y="-18009"/>
            <a:ext cx="12192000" cy="799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just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# U-net Model - Predicted patch compare with source image patches and  ground truth image </a:t>
            </a:r>
          </a:p>
          <a:p>
            <a:pPr algn="just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ea typeface="+mj-ea"/>
                <a:cs typeface="+mj-cs"/>
              </a:rPr>
              <a:t>   </a:t>
            </a: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patches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4EE57C6-D96E-EDAE-0C40-95088A6D3888}"/>
              </a:ext>
            </a:extLst>
          </p:cNvPr>
          <p:cNvSpPr/>
          <p:nvPr/>
        </p:nvSpPr>
        <p:spPr>
          <a:xfrm flipV="1">
            <a:off x="387936" y="781400"/>
            <a:ext cx="11014360" cy="101137"/>
          </a:xfrm>
          <a:custGeom>
            <a:avLst/>
            <a:gdLst>
              <a:gd name="connsiteX0" fmla="*/ 0 w 11014360"/>
              <a:gd name="connsiteY0" fmla="*/ 69624 h 101137"/>
              <a:gd name="connsiteX1" fmla="*/ 10315035 w 11014360"/>
              <a:gd name="connsiteY1" fmla="*/ 69624 h 101137"/>
              <a:gd name="connsiteX2" fmla="*/ 11014360 w 11014360"/>
              <a:gd name="connsiteY2" fmla="*/ 52218 h 101137"/>
              <a:gd name="connsiteX3" fmla="*/ 10489866 w 11014360"/>
              <a:gd name="connsiteY3" fmla="*/ 0 h 101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14360" h="101137" fill="none" extrusionOk="0">
                <a:moveTo>
                  <a:pt x="0" y="69624"/>
                </a:moveTo>
                <a:cubicBezTo>
                  <a:pt x="3846951" y="-68241"/>
                  <a:pt x="2183798" y="233990"/>
                  <a:pt x="10315035" y="69624"/>
                </a:cubicBezTo>
                <a:cubicBezTo>
                  <a:pt x="10604707" y="74632"/>
                  <a:pt x="10785383" y="49516"/>
                  <a:pt x="11014360" y="52218"/>
                </a:cubicBezTo>
                <a:cubicBezTo>
                  <a:pt x="10437489" y="13592"/>
                  <a:pt x="10485721" y="42227"/>
                  <a:pt x="10489866" y="0"/>
                </a:cubicBezTo>
              </a:path>
              <a:path w="11014360" h="101137" stroke="0" extrusionOk="0">
                <a:moveTo>
                  <a:pt x="0" y="69624"/>
                </a:moveTo>
                <a:cubicBezTo>
                  <a:pt x="3883162" y="-70118"/>
                  <a:pt x="1600227" y="213912"/>
                  <a:pt x="10315035" y="69624"/>
                </a:cubicBezTo>
                <a:cubicBezTo>
                  <a:pt x="10577144" y="73382"/>
                  <a:pt x="10757916" y="58762"/>
                  <a:pt x="11014360" y="52218"/>
                </a:cubicBezTo>
                <a:cubicBezTo>
                  <a:pt x="10438524" y="16975"/>
                  <a:pt x="10489507" y="40310"/>
                  <a:pt x="10489866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images of veins&#10;&#10;Description automatically generated">
            <a:extLst>
              <a:ext uri="{FF2B5EF4-FFF2-40B4-BE49-F238E27FC236}">
                <a16:creationId xmlns:a16="http://schemas.microsoft.com/office/drawing/2014/main" id="{F86F926E-47E7-390F-0528-AB207401B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3" b="5837"/>
          <a:stretch/>
        </p:blipFill>
        <p:spPr>
          <a:xfrm>
            <a:off x="789704" y="951812"/>
            <a:ext cx="10612573" cy="57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DF347-D76A-7878-ABFB-C1F8FD925150}"/>
              </a:ext>
            </a:extLst>
          </p:cNvPr>
          <p:cNvSpPr txBox="1"/>
          <p:nvPr/>
        </p:nvSpPr>
        <p:spPr>
          <a:xfrm>
            <a:off x="0" y="1"/>
            <a:ext cx="6691745" cy="46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j-ea"/>
                <a:cs typeface="+mj-cs"/>
              </a:rPr>
              <a:t># U-net Model – </a:t>
            </a:r>
            <a:r>
              <a:rPr lang="en-US" sz="2400" dirty="0"/>
              <a:t>ROC Curve and Confusion Matrix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1D3081-BEEB-2E20-486B-538DE792BF20}"/>
              </a:ext>
            </a:extLst>
          </p:cNvPr>
          <p:cNvSpPr/>
          <p:nvPr/>
        </p:nvSpPr>
        <p:spPr>
          <a:xfrm>
            <a:off x="401785" y="466901"/>
            <a:ext cx="5694215" cy="45719"/>
          </a:xfrm>
          <a:custGeom>
            <a:avLst/>
            <a:gdLst>
              <a:gd name="connsiteX0" fmla="*/ 0 w 5694215"/>
              <a:gd name="connsiteY0" fmla="*/ 31473 h 45719"/>
              <a:gd name="connsiteX1" fmla="*/ 5332677 w 5694215"/>
              <a:gd name="connsiteY1" fmla="*/ 31473 h 45719"/>
              <a:gd name="connsiteX2" fmla="*/ 5694215 w 5694215"/>
              <a:gd name="connsiteY2" fmla="*/ 23605 h 45719"/>
              <a:gd name="connsiteX3" fmla="*/ 5423061 w 5694215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215" h="45719" fill="none" extrusionOk="0">
                <a:moveTo>
                  <a:pt x="0" y="31473"/>
                </a:moveTo>
                <a:cubicBezTo>
                  <a:pt x="2048402" y="-10580"/>
                  <a:pt x="1213670" y="154934"/>
                  <a:pt x="5332677" y="31473"/>
                </a:cubicBezTo>
                <a:cubicBezTo>
                  <a:pt x="5465051" y="32057"/>
                  <a:pt x="5585973" y="975"/>
                  <a:pt x="5694215" y="23605"/>
                </a:cubicBezTo>
                <a:cubicBezTo>
                  <a:pt x="5395262" y="5995"/>
                  <a:pt x="5421133" y="19140"/>
                  <a:pt x="5423061" y="0"/>
                </a:cubicBezTo>
              </a:path>
              <a:path w="5694215" h="45719" stroke="0" extrusionOk="0">
                <a:moveTo>
                  <a:pt x="0" y="31473"/>
                </a:moveTo>
                <a:cubicBezTo>
                  <a:pt x="2005125" y="-45638"/>
                  <a:pt x="784984" y="119967"/>
                  <a:pt x="5332677" y="31473"/>
                </a:cubicBezTo>
                <a:cubicBezTo>
                  <a:pt x="5460738" y="31905"/>
                  <a:pt x="5550268" y="26973"/>
                  <a:pt x="5694215" y="23605"/>
                </a:cubicBezTo>
                <a:cubicBezTo>
                  <a:pt x="5396180" y="8185"/>
                  <a:pt x="5422292" y="21575"/>
                  <a:pt x="542306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EF981DE3-ECE8-A634-71AE-655F82E7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4" y="1605687"/>
            <a:ext cx="6158886" cy="4619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62077-A79E-D927-9EFE-3340C7C332D7}"/>
              </a:ext>
            </a:extLst>
          </p:cNvPr>
          <p:cNvSpPr txBox="1"/>
          <p:nvPr/>
        </p:nvSpPr>
        <p:spPr>
          <a:xfrm>
            <a:off x="1524056" y="697077"/>
            <a:ext cx="2568690" cy="77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ROC Curve</a:t>
            </a:r>
          </a:p>
        </p:txBody>
      </p:sp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7D849E5F-892F-292A-61A0-058ABD38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763" y="1347313"/>
            <a:ext cx="5128306" cy="5128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6481C9-4B2C-C8D8-8A40-9A51B1CB8338}"/>
              </a:ext>
            </a:extLst>
          </p:cNvPr>
          <p:cNvSpPr txBox="1"/>
          <p:nvPr/>
        </p:nvSpPr>
        <p:spPr>
          <a:xfrm>
            <a:off x="6691745" y="604769"/>
            <a:ext cx="4562200" cy="74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65876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ECCD9-02FE-9D55-96D6-F6274E1E38F5}"/>
              </a:ext>
            </a:extLst>
          </p:cNvPr>
          <p:cNvSpPr txBox="1"/>
          <p:nvPr/>
        </p:nvSpPr>
        <p:spPr>
          <a:xfrm>
            <a:off x="0" y="1"/>
            <a:ext cx="9725892" cy="46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ea typeface="+mj-ea"/>
                <a:cs typeface="+mj-cs"/>
              </a:rPr>
              <a:t># U-net Model - </a:t>
            </a:r>
            <a:r>
              <a:rPr lang="en-US" sz="2400" dirty="0"/>
              <a:t>Full Image compare with Predicted Image with highlights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4EE57C6-D96E-EDAE-0C40-95088A6D3888}"/>
              </a:ext>
            </a:extLst>
          </p:cNvPr>
          <p:cNvSpPr/>
          <p:nvPr/>
        </p:nvSpPr>
        <p:spPr>
          <a:xfrm>
            <a:off x="401785" y="466901"/>
            <a:ext cx="8631382" cy="45719"/>
          </a:xfrm>
          <a:custGeom>
            <a:avLst/>
            <a:gdLst>
              <a:gd name="connsiteX0" fmla="*/ 0 w 8631382"/>
              <a:gd name="connsiteY0" fmla="*/ 31473 h 45719"/>
              <a:gd name="connsiteX1" fmla="*/ 8083357 w 8631382"/>
              <a:gd name="connsiteY1" fmla="*/ 31473 h 45719"/>
              <a:gd name="connsiteX2" fmla="*/ 8631382 w 8631382"/>
              <a:gd name="connsiteY2" fmla="*/ 23605 h 45719"/>
              <a:gd name="connsiteX3" fmla="*/ 8220363 w 8631382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1382" h="45719" fill="none" extrusionOk="0">
                <a:moveTo>
                  <a:pt x="0" y="31473"/>
                </a:moveTo>
                <a:cubicBezTo>
                  <a:pt x="3150956" y="-19300"/>
                  <a:pt x="1703724" y="146546"/>
                  <a:pt x="8083357" y="31473"/>
                </a:cubicBezTo>
                <a:cubicBezTo>
                  <a:pt x="8311322" y="35800"/>
                  <a:pt x="8454436" y="14438"/>
                  <a:pt x="8631382" y="23605"/>
                </a:cubicBezTo>
                <a:cubicBezTo>
                  <a:pt x="8179634" y="5995"/>
                  <a:pt x="8218435" y="19140"/>
                  <a:pt x="8220363" y="0"/>
                </a:cubicBezTo>
              </a:path>
              <a:path w="8631382" h="45719" stroke="0" extrusionOk="0">
                <a:moveTo>
                  <a:pt x="0" y="31473"/>
                </a:moveTo>
                <a:cubicBezTo>
                  <a:pt x="3129970" y="-41720"/>
                  <a:pt x="1445402" y="62615"/>
                  <a:pt x="8083357" y="31473"/>
                </a:cubicBezTo>
                <a:cubicBezTo>
                  <a:pt x="8313838" y="39986"/>
                  <a:pt x="8411348" y="27416"/>
                  <a:pt x="8631382" y="23605"/>
                </a:cubicBezTo>
                <a:cubicBezTo>
                  <a:pt x="8180552" y="8185"/>
                  <a:pt x="8219594" y="21575"/>
                  <a:pt x="822036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images of the eye veins&#10;&#10;Description automatically generated">
            <a:extLst>
              <a:ext uri="{FF2B5EF4-FFF2-40B4-BE49-F238E27FC236}">
                <a16:creationId xmlns:a16="http://schemas.microsoft.com/office/drawing/2014/main" id="{D801EB03-F1E9-3838-FB8D-CC7D75C45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1" b="7041"/>
          <a:stretch/>
        </p:blipFill>
        <p:spPr>
          <a:xfrm>
            <a:off x="699656" y="743056"/>
            <a:ext cx="10792688" cy="580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8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09E7B89-138B-BE05-C59E-26339DCFFADE}"/>
              </a:ext>
            </a:extLst>
          </p:cNvPr>
          <p:cNvSpPr/>
          <p:nvPr/>
        </p:nvSpPr>
        <p:spPr>
          <a:xfrm>
            <a:off x="471055" y="577037"/>
            <a:ext cx="5444836" cy="46418"/>
          </a:xfrm>
          <a:custGeom>
            <a:avLst/>
            <a:gdLst>
              <a:gd name="connsiteX0" fmla="*/ 0 w 5444836"/>
              <a:gd name="connsiteY0" fmla="*/ 31955 h 46418"/>
              <a:gd name="connsiteX1" fmla="*/ 5099132 w 5444836"/>
              <a:gd name="connsiteY1" fmla="*/ 31955 h 46418"/>
              <a:gd name="connsiteX2" fmla="*/ 5444836 w 5444836"/>
              <a:gd name="connsiteY2" fmla="*/ 23966 h 46418"/>
              <a:gd name="connsiteX3" fmla="*/ 5185558 w 5444836"/>
              <a:gd name="connsiteY3" fmla="*/ 0 h 4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4836" h="46418" fill="none" extrusionOk="0">
                <a:moveTo>
                  <a:pt x="0" y="31955"/>
                </a:moveTo>
                <a:cubicBezTo>
                  <a:pt x="1953644" y="-9625"/>
                  <a:pt x="1158539" y="149876"/>
                  <a:pt x="5099132" y="31955"/>
                </a:cubicBezTo>
                <a:cubicBezTo>
                  <a:pt x="5232220" y="33261"/>
                  <a:pt x="5333071" y="19487"/>
                  <a:pt x="5444836" y="23966"/>
                </a:cubicBezTo>
                <a:cubicBezTo>
                  <a:pt x="5159927" y="6257"/>
                  <a:pt x="5182856" y="20133"/>
                  <a:pt x="5185558" y="0"/>
                </a:cubicBezTo>
              </a:path>
              <a:path w="5444836" h="46418" stroke="0" extrusionOk="0">
                <a:moveTo>
                  <a:pt x="0" y="31955"/>
                </a:moveTo>
                <a:cubicBezTo>
                  <a:pt x="1976738" y="-3729"/>
                  <a:pt x="904337" y="59688"/>
                  <a:pt x="5099132" y="31955"/>
                </a:cubicBezTo>
                <a:cubicBezTo>
                  <a:pt x="5242743" y="36798"/>
                  <a:pt x="5320530" y="26917"/>
                  <a:pt x="5444836" y="23966"/>
                </a:cubicBezTo>
                <a:cubicBezTo>
                  <a:pt x="5158751" y="9281"/>
                  <a:pt x="5185076" y="20251"/>
                  <a:pt x="5185558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BDEF6-DC6B-AFC0-8B26-DDE637B6D679}"/>
              </a:ext>
            </a:extLst>
          </p:cNvPr>
          <p:cNvSpPr txBox="1"/>
          <p:nvPr/>
        </p:nvSpPr>
        <p:spPr>
          <a:xfrm>
            <a:off x="0" y="0"/>
            <a:ext cx="671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Performance Comparison with similar work </a:t>
            </a:r>
            <a:endParaRPr lang="en-US" sz="2400" b="1" dirty="0"/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DD813FE-429A-3DCE-B0ED-C338BA04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738827"/>
            <a:ext cx="8589818" cy="3713682"/>
          </a:xfrm>
          <a:prstGeom prst="rect">
            <a:avLst/>
          </a:prstGeom>
        </p:spPr>
      </p:pic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4677D70D-CB47-2F4D-8E7F-7405FA22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1" y="4729671"/>
            <a:ext cx="8589818" cy="17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2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078E14-9DD7-3C38-5E14-6CF882B63FA0}"/>
              </a:ext>
            </a:extLst>
          </p:cNvPr>
          <p:cNvSpPr txBox="1"/>
          <p:nvPr/>
        </p:nvSpPr>
        <p:spPr>
          <a:xfrm>
            <a:off x="443347" y="983283"/>
            <a:ext cx="1118061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Superior Performance</a:t>
            </a:r>
            <a:r>
              <a:rPr lang="en-GB" sz="2000" dirty="0"/>
              <a:t>: The U-Net model outperformed the Dense U-Net model across multiple key metrics, demonstrating exceptional segmentation quality crucial for accurate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High Accuracy and Sensitivity</a:t>
            </a:r>
            <a:r>
              <a:rPr lang="en-GB" sz="2000" dirty="0"/>
              <a:t>: Achieved an accuracy of 95.71% and sensitivity of 79.72%, emphasizing the model's reliability in identifying vascular abnormalities in retinal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Clinical Relevance</a:t>
            </a:r>
            <a:r>
              <a:rPr lang="en-GB" sz="2000" dirty="0"/>
              <a:t>: The U-Net model’s high specificity (97.34%) and significant Jaccard index (67.01%) highlight its potential for practical clinical applications in early cardiovascular disease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Potential for Non-Invasive Diagnosis</a:t>
            </a:r>
            <a:r>
              <a:rPr lang="en-GB" sz="2000" dirty="0"/>
              <a:t>: The study reinforces the value of deep learning in medical imaging, presenting the U-Net model as a promising tool for non-invasive, precise cardiovascular disease diagnosis.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88D48-10CB-6CF4-2595-F5798B4A093B}"/>
              </a:ext>
            </a:extLst>
          </p:cNvPr>
          <p:cNvSpPr txBox="1"/>
          <p:nvPr/>
        </p:nvSpPr>
        <p:spPr>
          <a:xfrm>
            <a:off x="221673" y="140393"/>
            <a:ext cx="378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Conclusion</a:t>
            </a:r>
            <a:endParaRPr lang="en-US" sz="2400" b="1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3FB03B-2664-9F49-52EE-EBD39A4A277E}"/>
              </a:ext>
            </a:extLst>
          </p:cNvPr>
          <p:cNvSpPr/>
          <p:nvPr/>
        </p:nvSpPr>
        <p:spPr>
          <a:xfrm>
            <a:off x="595742" y="521619"/>
            <a:ext cx="1343894" cy="80438"/>
          </a:xfrm>
          <a:custGeom>
            <a:avLst/>
            <a:gdLst>
              <a:gd name="connsiteX0" fmla="*/ 0 w 1343894"/>
              <a:gd name="connsiteY0" fmla="*/ 55375 h 80438"/>
              <a:gd name="connsiteX1" fmla="*/ 1258567 w 1343894"/>
              <a:gd name="connsiteY1" fmla="*/ 55375 h 80438"/>
              <a:gd name="connsiteX2" fmla="*/ 1343894 w 1343894"/>
              <a:gd name="connsiteY2" fmla="*/ 41531 h 80438"/>
              <a:gd name="connsiteX3" fmla="*/ 1279899 w 1343894"/>
              <a:gd name="connsiteY3" fmla="*/ 0 h 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3894" h="80438" fill="none" extrusionOk="0">
                <a:moveTo>
                  <a:pt x="0" y="55375"/>
                </a:moveTo>
                <a:cubicBezTo>
                  <a:pt x="481252" y="80197"/>
                  <a:pt x="259182" y="92461"/>
                  <a:pt x="1258567" y="55375"/>
                </a:cubicBezTo>
                <a:cubicBezTo>
                  <a:pt x="1293526" y="55354"/>
                  <a:pt x="1317634" y="41653"/>
                  <a:pt x="1343894" y="41531"/>
                </a:cubicBezTo>
                <a:cubicBezTo>
                  <a:pt x="1272171" y="11007"/>
                  <a:pt x="1276454" y="33724"/>
                  <a:pt x="1279899" y="0"/>
                </a:cubicBezTo>
              </a:path>
              <a:path w="1343894" h="80438" stroke="0" extrusionOk="0">
                <a:moveTo>
                  <a:pt x="0" y="55375"/>
                </a:moveTo>
                <a:cubicBezTo>
                  <a:pt x="488411" y="82486"/>
                  <a:pt x="208678" y="88444"/>
                  <a:pt x="1258567" y="55375"/>
                </a:cubicBezTo>
                <a:cubicBezTo>
                  <a:pt x="1290516" y="55241"/>
                  <a:pt x="1311977" y="46255"/>
                  <a:pt x="1343894" y="41531"/>
                </a:cubicBezTo>
                <a:cubicBezTo>
                  <a:pt x="1272501" y="12730"/>
                  <a:pt x="1279593" y="32174"/>
                  <a:pt x="1279899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7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4269F-A136-B51A-0DE2-85A510238C43}"/>
              </a:ext>
            </a:extLst>
          </p:cNvPr>
          <p:cNvSpPr/>
          <p:nvPr/>
        </p:nvSpPr>
        <p:spPr>
          <a:xfrm>
            <a:off x="3164750" y="2967335"/>
            <a:ext cx="5862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 &amp; Answer</a:t>
            </a:r>
          </a:p>
        </p:txBody>
      </p:sp>
    </p:spTree>
    <p:extLst>
      <p:ext uri="{BB962C8B-B14F-4D97-AF65-F5344CB8AC3E}">
        <p14:creationId xmlns:p14="http://schemas.microsoft.com/office/powerpoint/2010/main" val="421798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E6275F-821D-64EF-4F65-6EC7A7FEB618}"/>
              </a:ext>
            </a:extLst>
          </p:cNvPr>
          <p:cNvSpPr txBox="1"/>
          <p:nvPr/>
        </p:nvSpPr>
        <p:spPr>
          <a:xfrm>
            <a:off x="1043423" y="2480138"/>
            <a:ext cx="10102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297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Examine and select appropriate datasets that are available to the public for the model’s training and testing ( Available Datasets like DRIVE </a:t>
            </a:r>
            <a:r>
              <a:rPr lang="en-GB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DRI (2024)</a:t>
            </a: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STARE </a:t>
            </a:r>
            <a:r>
              <a:rPr lang="en-GB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Hoover et al.(2000)</a:t>
            </a: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CHASE DB1 </a:t>
            </a:r>
            <a:r>
              <a:rPr lang="en-GB" kern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Fraz</a:t>
            </a:r>
            <a:r>
              <a:rPr lang="en-GB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et al. (2012)</a:t>
            </a: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50282-506E-9C08-0146-CFB3C16474D5}"/>
              </a:ext>
            </a:extLst>
          </p:cNvPr>
          <p:cNvSpPr txBox="1"/>
          <p:nvPr/>
        </p:nvSpPr>
        <p:spPr>
          <a:xfrm>
            <a:off x="1043423" y="3455137"/>
            <a:ext cx="10102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297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Examine modern deep learning approaches and models for image segmentation analysis to choose the best model for this project.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5B838-8127-B4AA-100D-0164E45401BB}"/>
              </a:ext>
            </a:extLst>
          </p:cNvPr>
          <p:cNvSpPr txBox="1"/>
          <p:nvPr/>
        </p:nvSpPr>
        <p:spPr>
          <a:xfrm>
            <a:off x="1043422" y="4273911"/>
            <a:ext cx="10102105" cy="62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297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en-GB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deep </a:t>
            </a: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learning</a:t>
            </a:r>
            <a:r>
              <a:rPr lang="en-GB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to segment retinal image vascular networks using the TensorFlow framework.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15318-9090-3B00-EBC6-4EF4B6B6C7AC}"/>
              </a:ext>
            </a:extLst>
          </p:cNvPr>
          <p:cNvSpPr txBox="1"/>
          <p:nvPr/>
        </p:nvSpPr>
        <p:spPr>
          <a:xfrm>
            <a:off x="1043421" y="5030218"/>
            <a:ext cx="10102105" cy="62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42976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</a:t>
            </a:r>
            <a:r>
              <a:rPr lang="en-GB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</a:t>
            </a:r>
            <a:r>
              <a:rPr lang="en-GB" sz="16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metrics such as Accuracy, DICE and Jaccard indices to evaluate the model’s accuracy and efficiency.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6CF07-3935-6053-0A7A-0174195E734B}"/>
              </a:ext>
            </a:extLst>
          </p:cNvPr>
          <p:cNvSpPr txBox="1"/>
          <p:nvPr/>
        </p:nvSpPr>
        <p:spPr>
          <a:xfrm>
            <a:off x="338419" y="6730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9349">
              <a:spcAft>
                <a:spcPts val="564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Aim :</a:t>
            </a:r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282DF-56A5-57F2-4AF1-5CE210AC39B5}"/>
              </a:ext>
            </a:extLst>
          </p:cNvPr>
          <p:cNvSpPr txBox="1"/>
          <p:nvPr/>
        </p:nvSpPr>
        <p:spPr>
          <a:xfrm>
            <a:off x="1043424" y="810889"/>
            <a:ext cx="10102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279349">
              <a:spcAft>
                <a:spcPts val="564"/>
              </a:spcAft>
            </a:pPr>
            <a:r>
              <a:rPr lang="en-GB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Design, develop and validate a Deep Learning model for automatically analysing retinal images to support the diagnosis and monitoring of a constrained vascular-related diseases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A80BB-7518-D321-4D26-53929453E79B}"/>
              </a:ext>
            </a:extLst>
          </p:cNvPr>
          <p:cNvSpPr txBox="1"/>
          <p:nvPr/>
        </p:nvSpPr>
        <p:spPr>
          <a:xfrm>
            <a:off x="333405" y="1807187"/>
            <a:ext cx="177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79349">
              <a:spcAft>
                <a:spcPts val="564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Objectives:</a:t>
            </a:r>
            <a:endParaRPr lang="en-US" sz="3600" b="1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E739EA-71DF-B86F-54F6-0CD0DE461590}"/>
              </a:ext>
            </a:extLst>
          </p:cNvPr>
          <p:cNvSpPr/>
          <p:nvPr/>
        </p:nvSpPr>
        <p:spPr>
          <a:xfrm>
            <a:off x="425931" y="489235"/>
            <a:ext cx="488470" cy="45719"/>
          </a:xfrm>
          <a:custGeom>
            <a:avLst/>
            <a:gdLst>
              <a:gd name="connsiteX0" fmla="*/ 0 w 488470"/>
              <a:gd name="connsiteY0" fmla="*/ 31473 h 45719"/>
              <a:gd name="connsiteX1" fmla="*/ 457456 w 488470"/>
              <a:gd name="connsiteY1" fmla="*/ 31473 h 45719"/>
              <a:gd name="connsiteX2" fmla="*/ 488470 w 488470"/>
              <a:gd name="connsiteY2" fmla="*/ 23605 h 45719"/>
              <a:gd name="connsiteX3" fmla="*/ 465209 w 488470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470" h="45719" fill="none" extrusionOk="0">
                <a:moveTo>
                  <a:pt x="0" y="31473"/>
                </a:moveTo>
                <a:cubicBezTo>
                  <a:pt x="172231" y="47530"/>
                  <a:pt x="90652" y="48218"/>
                  <a:pt x="457456" y="31473"/>
                </a:cubicBezTo>
                <a:cubicBezTo>
                  <a:pt x="468961" y="31182"/>
                  <a:pt x="479278" y="23869"/>
                  <a:pt x="488470" y="23605"/>
                </a:cubicBezTo>
                <a:cubicBezTo>
                  <a:pt x="462668" y="6353"/>
                  <a:pt x="464039" y="18427"/>
                  <a:pt x="465209" y="0"/>
                </a:cubicBezTo>
              </a:path>
              <a:path w="488470" h="45719" stroke="0" extrusionOk="0">
                <a:moveTo>
                  <a:pt x="0" y="31473"/>
                </a:moveTo>
                <a:cubicBezTo>
                  <a:pt x="166617" y="43107"/>
                  <a:pt x="75155" y="48716"/>
                  <a:pt x="457456" y="31473"/>
                </a:cubicBezTo>
                <a:cubicBezTo>
                  <a:pt x="469140" y="31298"/>
                  <a:pt x="477147" y="26259"/>
                  <a:pt x="488470" y="23605"/>
                </a:cubicBezTo>
                <a:cubicBezTo>
                  <a:pt x="462244" y="7209"/>
                  <a:pt x="465111" y="17868"/>
                  <a:pt x="465209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A8AA3E-F940-C6E7-1092-8881B9C3168B}"/>
              </a:ext>
            </a:extLst>
          </p:cNvPr>
          <p:cNvSpPr/>
          <p:nvPr/>
        </p:nvSpPr>
        <p:spPr>
          <a:xfrm flipV="1">
            <a:off x="471774" y="2282705"/>
            <a:ext cx="1176917" cy="142673"/>
          </a:xfrm>
          <a:custGeom>
            <a:avLst/>
            <a:gdLst>
              <a:gd name="connsiteX0" fmla="*/ 0 w 1176917"/>
              <a:gd name="connsiteY0" fmla="*/ 98218 h 142673"/>
              <a:gd name="connsiteX1" fmla="*/ 1102192 w 1176917"/>
              <a:gd name="connsiteY1" fmla="*/ 98218 h 142673"/>
              <a:gd name="connsiteX2" fmla="*/ 1176917 w 1176917"/>
              <a:gd name="connsiteY2" fmla="*/ 73664 h 142673"/>
              <a:gd name="connsiteX3" fmla="*/ 1120873 w 1176917"/>
              <a:gd name="connsiteY3" fmla="*/ 0 h 14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6917" h="142673" fill="none" extrusionOk="0">
                <a:moveTo>
                  <a:pt x="0" y="98218"/>
                </a:moveTo>
                <a:cubicBezTo>
                  <a:pt x="411118" y="151579"/>
                  <a:pt x="247499" y="162249"/>
                  <a:pt x="1102192" y="98218"/>
                </a:cubicBezTo>
                <a:cubicBezTo>
                  <a:pt x="1132304" y="97520"/>
                  <a:pt x="1153862" y="78033"/>
                  <a:pt x="1176917" y="73664"/>
                </a:cubicBezTo>
                <a:cubicBezTo>
                  <a:pt x="1110467" y="19215"/>
                  <a:pt x="1116410" y="58267"/>
                  <a:pt x="1120873" y="0"/>
                </a:cubicBezTo>
              </a:path>
              <a:path w="1176917" h="142673" stroke="0" extrusionOk="0">
                <a:moveTo>
                  <a:pt x="0" y="98218"/>
                </a:moveTo>
                <a:cubicBezTo>
                  <a:pt x="415741" y="151848"/>
                  <a:pt x="191117" y="145786"/>
                  <a:pt x="1102192" y="98218"/>
                </a:cubicBezTo>
                <a:cubicBezTo>
                  <a:pt x="1132227" y="97914"/>
                  <a:pt x="1150675" y="81891"/>
                  <a:pt x="1176917" y="73664"/>
                </a:cubicBezTo>
                <a:cubicBezTo>
                  <a:pt x="1114307" y="21367"/>
                  <a:pt x="1120569" y="55743"/>
                  <a:pt x="1120873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6F826-04B0-0DF0-1F8F-1BCB0CD59D62}"/>
              </a:ext>
            </a:extLst>
          </p:cNvPr>
          <p:cNvSpPr txBox="1"/>
          <p:nvPr/>
        </p:nvSpPr>
        <p:spPr>
          <a:xfrm>
            <a:off x="64063" y="6114886"/>
            <a:ext cx="12060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References: </a:t>
            </a:r>
            <a:r>
              <a:rPr lang="en-US" sz="1200" dirty="0">
                <a:solidFill>
                  <a:schemeClr val="accent4"/>
                </a:solidFill>
              </a:rPr>
              <a:t>Drive: Digital retinal images for vessel extraction. </a:t>
            </a:r>
            <a:r>
              <a:rPr lang="en-US" sz="1200" dirty="0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https://drive.grand-challenge.org/DRIVE</a:t>
            </a:r>
            <a:r>
              <a:rPr lang="en-US" sz="12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2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	Hoover, A., </a:t>
            </a:r>
            <a:r>
              <a:rPr lang="en-US" sz="1200" dirty="0" err="1">
                <a:solidFill>
                  <a:schemeClr val="accent4"/>
                </a:solidFill>
              </a:rPr>
              <a:t>Kouznetsova</a:t>
            </a:r>
            <a:r>
              <a:rPr lang="en-US" sz="1200" dirty="0">
                <a:solidFill>
                  <a:schemeClr val="accent4"/>
                </a:solidFill>
              </a:rPr>
              <a:t>, V., and </a:t>
            </a:r>
            <a:r>
              <a:rPr lang="en-US" sz="1200" dirty="0" err="1">
                <a:solidFill>
                  <a:schemeClr val="accent4"/>
                </a:solidFill>
              </a:rPr>
              <a:t>Goldbaum</a:t>
            </a:r>
            <a:r>
              <a:rPr lang="en-US" sz="1200" dirty="0">
                <a:solidFill>
                  <a:schemeClr val="accent4"/>
                </a:solidFill>
              </a:rPr>
              <a:t>, M. (2000). Stare: Structured analysis of the retina dataset.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	</a:t>
            </a:r>
            <a:r>
              <a:rPr lang="en-US" sz="1200" dirty="0" err="1">
                <a:solidFill>
                  <a:schemeClr val="accent4"/>
                </a:solidFill>
              </a:rPr>
              <a:t>Fraz</a:t>
            </a:r>
            <a:r>
              <a:rPr lang="en-US" sz="1200" dirty="0">
                <a:solidFill>
                  <a:schemeClr val="accent4"/>
                </a:solidFill>
              </a:rPr>
              <a:t>, M. M., </a:t>
            </a:r>
            <a:r>
              <a:rPr lang="en-US" sz="1200" dirty="0" err="1">
                <a:solidFill>
                  <a:schemeClr val="accent4"/>
                </a:solidFill>
              </a:rPr>
              <a:t>Remagnino</a:t>
            </a:r>
            <a:r>
              <a:rPr lang="en-US" sz="1200" dirty="0">
                <a:solidFill>
                  <a:schemeClr val="accent4"/>
                </a:solidFill>
              </a:rPr>
              <a:t>, P., Hoppe, A., </a:t>
            </a:r>
            <a:r>
              <a:rPr lang="en-US" sz="1200" dirty="0" err="1">
                <a:solidFill>
                  <a:schemeClr val="accent4"/>
                </a:solidFill>
              </a:rPr>
              <a:t>Uyyanonvara</a:t>
            </a:r>
            <a:r>
              <a:rPr lang="en-US" sz="1200" dirty="0">
                <a:solidFill>
                  <a:schemeClr val="accent4"/>
                </a:solidFill>
              </a:rPr>
              <a:t>, B., </a:t>
            </a:r>
            <a:r>
              <a:rPr lang="en-US" sz="1200" dirty="0" err="1">
                <a:solidFill>
                  <a:schemeClr val="accent4"/>
                </a:solidFill>
              </a:rPr>
              <a:t>Rudnicka</a:t>
            </a:r>
            <a:r>
              <a:rPr lang="en-US" sz="1200" dirty="0">
                <a:solidFill>
                  <a:schemeClr val="accent4"/>
                </a:solidFill>
              </a:rPr>
              <a:t>, A. R., Owen, C. G., and Barman, S. A. (2012). Chase db1: Retinal vessel 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                         reference dataset.</a:t>
            </a:r>
          </a:p>
        </p:txBody>
      </p:sp>
    </p:spTree>
    <p:extLst>
      <p:ext uri="{BB962C8B-B14F-4D97-AF65-F5344CB8AC3E}">
        <p14:creationId xmlns:p14="http://schemas.microsoft.com/office/powerpoint/2010/main" val="25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model&#10;&#10;Description automatically generated">
            <a:extLst>
              <a:ext uri="{FF2B5EF4-FFF2-40B4-BE49-F238E27FC236}">
                <a16:creationId xmlns:a16="http://schemas.microsoft.com/office/drawing/2014/main" id="{467B1F31-A51E-6B82-7514-DC8041A0B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5" r="1" b="1"/>
          <a:stretch/>
        </p:blipFill>
        <p:spPr>
          <a:xfrm>
            <a:off x="3500901" y="87285"/>
            <a:ext cx="5190197" cy="66834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7CED2E-ACE8-170B-AEDD-B8049FD487EA}"/>
              </a:ext>
            </a:extLst>
          </p:cNvPr>
          <p:cNvSpPr txBox="1"/>
          <p:nvPr/>
        </p:nvSpPr>
        <p:spPr>
          <a:xfrm>
            <a:off x="21143" y="0"/>
            <a:ext cx="3255095" cy="527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Methodology :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4CE13E5-1973-9F34-5331-75C9711E1230}"/>
              </a:ext>
            </a:extLst>
          </p:cNvPr>
          <p:cNvSpPr/>
          <p:nvPr/>
        </p:nvSpPr>
        <p:spPr>
          <a:xfrm flipV="1">
            <a:off x="316682" y="527677"/>
            <a:ext cx="1442670" cy="155228"/>
          </a:xfrm>
          <a:custGeom>
            <a:avLst/>
            <a:gdLst>
              <a:gd name="connsiteX0" fmla="*/ 0 w 1442670"/>
              <a:gd name="connsiteY0" fmla="*/ 106861 h 155228"/>
              <a:gd name="connsiteX1" fmla="*/ 1351071 w 1442670"/>
              <a:gd name="connsiteY1" fmla="*/ 106861 h 155228"/>
              <a:gd name="connsiteX2" fmla="*/ 1442670 w 1442670"/>
              <a:gd name="connsiteY2" fmla="*/ 80146 h 155228"/>
              <a:gd name="connsiteX3" fmla="*/ 1373971 w 1442670"/>
              <a:gd name="connsiteY3" fmla="*/ 0 h 1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670" h="155228" fill="none" extrusionOk="0">
                <a:moveTo>
                  <a:pt x="0" y="106861"/>
                </a:moveTo>
                <a:cubicBezTo>
                  <a:pt x="495293" y="157387"/>
                  <a:pt x="316394" y="185647"/>
                  <a:pt x="1351071" y="106861"/>
                </a:cubicBezTo>
                <a:cubicBezTo>
                  <a:pt x="1388914" y="106285"/>
                  <a:pt x="1413644" y="85950"/>
                  <a:pt x="1442670" y="80146"/>
                </a:cubicBezTo>
                <a:cubicBezTo>
                  <a:pt x="1362889" y="21052"/>
                  <a:pt x="1372754" y="59969"/>
                  <a:pt x="1373971" y="0"/>
                </a:cubicBezTo>
              </a:path>
              <a:path w="1442670" h="155228" stroke="0" extrusionOk="0">
                <a:moveTo>
                  <a:pt x="0" y="106861"/>
                </a:moveTo>
                <a:cubicBezTo>
                  <a:pt x="493718" y="152646"/>
                  <a:pt x="206498" y="169675"/>
                  <a:pt x="1351071" y="106861"/>
                </a:cubicBezTo>
                <a:cubicBezTo>
                  <a:pt x="1386805" y="106428"/>
                  <a:pt x="1411146" y="89082"/>
                  <a:pt x="1442670" y="80146"/>
                </a:cubicBezTo>
                <a:cubicBezTo>
                  <a:pt x="1360963" y="28277"/>
                  <a:pt x="1373630" y="60709"/>
                  <a:pt x="137397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model&#10;&#10;Description automatically generated">
            <a:extLst>
              <a:ext uri="{FF2B5EF4-FFF2-40B4-BE49-F238E27FC236}">
                <a16:creationId xmlns:a16="http://schemas.microsoft.com/office/drawing/2014/main" id="{13DB1A46-EE4B-8772-42D1-7F69A5A4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18" y="0"/>
            <a:ext cx="5223164" cy="6683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D82793-65A6-026B-CA06-4880E48DF7F6}"/>
              </a:ext>
            </a:extLst>
          </p:cNvPr>
          <p:cNvSpPr txBox="1"/>
          <p:nvPr/>
        </p:nvSpPr>
        <p:spPr>
          <a:xfrm>
            <a:off x="21143" y="0"/>
            <a:ext cx="3255095" cy="527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Methodology :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6FAB60E-17B7-DE99-2AD8-E43640F1C29C}"/>
              </a:ext>
            </a:extLst>
          </p:cNvPr>
          <p:cNvSpPr/>
          <p:nvPr/>
        </p:nvSpPr>
        <p:spPr>
          <a:xfrm flipV="1">
            <a:off x="316682" y="527677"/>
            <a:ext cx="1442670" cy="155228"/>
          </a:xfrm>
          <a:custGeom>
            <a:avLst/>
            <a:gdLst>
              <a:gd name="connsiteX0" fmla="*/ 0 w 1442670"/>
              <a:gd name="connsiteY0" fmla="*/ 106861 h 155228"/>
              <a:gd name="connsiteX1" fmla="*/ 1351071 w 1442670"/>
              <a:gd name="connsiteY1" fmla="*/ 106861 h 155228"/>
              <a:gd name="connsiteX2" fmla="*/ 1442670 w 1442670"/>
              <a:gd name="connsiteY2" fmla="*/ 80146 h 155228"/>
              <a:gd name="connsiteX3" fmla="*/ 1373971 w 1442670"/>
              <a:gd name="connsiteY3" fmla="*/ 0 h 1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2670" h="155228" fill="none" extrusionOk="0">
                <a:moveTo>
                  <a:pt x="0" y="106861"/>
                </a:moveTo>
                <a:cubicBezTo>
                  <a:pt x="495293" y="157387"/>
                  <a:pt x="316394" y="185647"/>
                  <a:pt x="1351071" y="106861"/>
                </a:cubicBezTo>
                <a:cubicBezTo>
                  <a:pt x="1388914" y="106285"/>
                  <a:pt x="1413644" y="85950"/>
                  <a:pt x="1442670" y="80146"/>
                </a:cubicBezTo>
                <a:cubicBezTo>
                  <a:pt x="1362889" y="21052"/>
                  <a:pt x="1372754" y="59969"/>
                  <a:pt x="1373971" y="0"/>
                </a:cubicBezTo>
              </a:path>
              <a:path w="1442670" h="155228" stroke="0" extrusionOk="0">
                <a:moveTo>
                  <a:pt x="0" y="106861"/>
                </a:moveTo>
                <a:cubicBezTo>
                  <a:pt x="493718" y="152646"/>
                  <a:pt x="206498" y="169675"/>
                  <a:pt x="1351071" y="106861"/>
                </a:cubicBezTo>
                <a:cubicBezTo>
                  <a:pt x="1386805" y="106428"/>
                  <a:pt x="1411146" y="89082"/>
                  <a:pt x="1442670" y="80146"/>
                </a:cubicBezTo>
                <a:cubicBezTo>
                  <a:pt x="1360963" y="28277"/>
                  <a:pt x="1373630" y="60709"/>
                  <a:pt x="137397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round object&#10;&#10;Description automatically generated">
            <a:extLst>
              <a:ext uri="{FF2B5EF4-FFF2-40B4-BE49-F238E27FC236}">
                <a16:creationId xmlns:a16="http://schemas.microsoft.com/office/drawing/2014/main" id="{3326117B-ABFD-B1B4-FFBD-5615D041A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2" y="814562"/>
            <a:ext cx="1588802" cy="1689042"/>
          </a:xfrm>
          <a:prstGeom prst="rect">
            <a:avLst/>
          </a:prstGeom>
        </p:spPr>
      </p:pic>
      <p:pic>
        <p:nvPicPr>
          <p:cNvPr id="3" name="Picture 2" descr="A group of orange circles&#10;&#10;Description automatically generated">
            <a:extLst>
              <a:ext uri="{FF2B5EF4-FFF2-40B4-BE49-F238E27FC236}">
                <a16:creationId xmlns:a16="http://schemas.microsoft.com/office/drawing/2014/main" id="{4ADCAE87-2122-EF5D-98EE-7596FBA97E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4" y="756879"/>
            <a:ext cx="9945993" cy="1873760"/>
          </a:xfrm>
          <a:prstGeom prst="rect">
            <a:avLst/>
          </a:prstGeom>
        </p:spPr>
      </p:pic>
      <p:pic>
        <p:nvPicPr>
          <p:cNvPr id="4" name="Picture 3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F29C0DF9-B02E-2152-3E5B-4111EE8B27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2" y="2862053"/>
            <a:ext cx="1588802" cy="1694441"/>
          </a:xfrm>
          <a:prstGeom prst="rect">
            <a:avLst/>
          </a:prstGeom>
        </p:spPr>
      </p:pic>
      <p:pic>
        <p:nvPicPr>
          <p:cNvPr id="5" name="Picture 4" descr="A black background with white circles&#10;&#10;Description automatically generated">
            <a:extLst>
              <a:ext uri="{FF2B5EF4-FFF2-40B4-BE49-F238E27FC236}">
                <a16:creationId xmlns:a16="http://schemas.microsoft.com/office/drawing/2014/main" id="{CB14AC1C-305E-B748-4B53-4AF13C9EF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4" y="2792590"/>
            <a:ext cx="9945993" cy="1916892"/>
          </a:xfrm>
          <a:prstGeom prst="rect">
            <a:avLst/>
          </a:prstGeom>
        </p:spPr>
      </p:pic>
      <p:pic>
        <p:nvPicPr>
          <p:cNvPr id="6" name="Picture 5" descr="A white circular object with veins&#10;&#10;Description automatically generated">
            <a:extLst>
              <a:ext uri="{FF2B5EF4-FFF2-40B4-BE49-F238E27FC236}">
                <a16:creationId xmlns:a16="http://schemas.microsoft.com/office/drawing/2014/main" id="{A521A2B8-808C-2235-54C6-AD7DB3B053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5" y="5030217"/>
            <a:ext cx="1584101" cy="16890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E0144F-FD72-C368-BEB6-38E4C34F9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88" y="4939737"/>
            <a:ext cx="10050479" cy="1873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86B17-0547-5424-7E54-1E918D8EC0A5}"/>
              </a:ext>
            </a:extLst>
          </p:cNvPr>
          <p:cNvSpPr txBox="1"/>
          <p:nvPr/>
        </p:nvSpPr>
        <p:spPr>
          <a:xfrm>
            <a:off x="0" y="-3088"/>
            <a:ext cx="4987636" cy="445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# DRIVE  : Training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0A410-3E1F-689E-D553-FE9DA31A47D9}"/>
              </a:ext>
            </a:extLst>
          </p:cNvPr>
          <p:cNvSpPr txBox="1"/>
          <p:nvPr/>
        </p:nvSpPr>
        <p:spPr>
          <a:xfrm>
            <a:off x="257445" y="48207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4F677-6051-E179-2C33-983B92B50F90}"/>
              </a:ext>
            </a:extLst>
          </p:cNvPr>
          <p:cNvSpPr txBox="1"/>
          <p:nvPr/>
        </p:nvSpPr>
        <p:spPr>
          <a:xfrm>
            <a:off x="352443" y="2519546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6E05F-CDD0-6357-0535-A6C06DD92B0C}"/>
              </a:ext>
            </a:extLst>
          </p:cNvPr>
          <p:cNvSpPr txBox="1"/>
          <p:nvPr/>
        </p:nvSpPr>
        <p:spPr>
          <a:xfrm>
            <a:off x="34290" y="4697329"/>
            <a:ext cx="1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Ground Truth Image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AA5AC0B-05CC-14C0-A2BC-6FF7083729AC}"/>
              </a:ext>
            </a:extLst>
          </p:cNvPr>
          <p:cNvSpPr/>
          <p:nvPr/>
        </p:nvSpPr>
        <p:spPr>
          <a:xfrm flipV="1">
            <a:off x="526472" y="400854"/>
            <a:ext cx="3810000" cy="73580"/>
          </a:xfrm>
          <a:custGeom>
            <a:avLst/>
            <a:gdLst>
              <a:gd name="connsiteX0" fmla="*/ 0 w 3810000"/>
              <a:gd name="connsiteY0" fmla="*/ 50653 h 73580"/>
              <a:gd name="connsiteX1" fmla="*/ 3568095 w 3810000"/>
              <a:gd name="connsiteY1" fmla="*/ 50653 h 73580"/>
              <a:gd name="connsiteX2" fmla="*/ 3810000 w 3810000"/>
              <a:gd name="connsiteY2" fmla="*/ 37990 h 73580"/>
              <a:gd name="connsiteX3" fmla="*/ 3628571 w 3810000"/>
              <a:gd name="connsiteY3" fmla="*/ 0 h 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73580" fill="none" extrusionOk="0">
                <a:moveTo>
                  <a:pt x="0" y="50653"/>
                </a:moveTo>
                <a:cubicBezTo>
                  <a:pt x="1400665" y="61159"/>
                  <a:pt x="764576" y="123514"/>
                  <a:pt x="3568095" y="50653"/>
                </a:cubicBezTo>
                <a:cubicBezTo>
                  <a:pt x="3670607" y="52328"/>
                  <a:pt x="3734031" y="32608"/>
                  <a:pt x="3810000" y="37990"/>
                </a:cubicBezTo>
                <a:cubicBezTo>
                  <a:pt x="3607003" y="9588"/>
                  <a:pt x="3625572" y="30705"/>
                  <a:pt x="3628571" y="0"/>
                </a:cubicBezTo>
              </a:path>
              <a:path w="3810000" h="73580" stroke="0" extrusionOk="0">
                <a:moveTo>
                  <a:pt x="0" y="50653"/>
                </a:moveTo>
                <a:cubicBezTo>
                  <a:pt x="1322176" y="9246"/>
                  <a:pt x="519083" y="125117"/>
                  <a:pt x="3568095" y="50653"/>
                </a:cubicBezTo>
                <a:cubicBezTo>
                  <a:pt x="3661474" y="52193"/>
                  <a:pt x="3724013" y="42381"/>
                  <a:pt x="3810000" y="37990"/>
                </a:cubicBezTo>
                <a:cubicBezTo>
                  <a:pt x="3610669" y="11424"/>
                  <a:pt x="3627546" y="33550"/>
                  <a:pt x="362857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A86B17-0547-5424-7E54-1E918D8EC0A5}"/>
              </a:ext>
            </a:extLst>
          </p:cNvPr>
          <p:cNvSpPr txBox="1"/>
          <p:nvPr/>
        </p:nvSpPr>
        <p:spPr>
          <a:xfrm>
            <a:off x="0" y="-3272"/>
            <a:ext cx="4354830" cy="4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# DRIVE  : Test Dataset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0A410-3E1F-689E-D553-FE9DA31A47D9}"/>
              </a:ext>
            </a:extLst>
          </p:cNvPr>
          <p:cNvSpPr txBox="1"/>
          <p:nvPr/>
        </p:nvSpPr>
        <p:spPr>
          <a:xfrm>
            <a:off x="257445" y="53767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4F677-6051-E179-2C33-983B92B50F90}"/>
              </a:ext>
            </a:extLst>
          </p:cNvPr>
          <p:cNvSpPr txBox="1"/>
          <p:nvPr/>
        </p:nvSpPr>
        <p:spPr>
          <a:xfrm>
            <a:off x="352443" y="2616531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6E05F-CDD0-6357-0535-A6C06DD92B0C}"/>
              </a:ext>
            </a:extLst>
          </p:cNvPr>
          <p:cNvSpPr txBox="1"/>
          <p:nvPr/>
        </p:nvSpPr>
        <p:spPr>
          <a:xfrm>
            <a:off x="34290" y="4766604"/>
            <a:ext cx="1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Ground Truth Image</a:t>
            </a:r>
          </a:p>
        </p:txBody>
      </p:sp>
      <p:pic>
        <p:nvPicPr>
          <p:cNvPr id="11" name="Picture 10" descr="A close-up of a human eye&#10;&#10;Description automatically generated">
            <a:extLst>
              <a:ext uri="{FF2B5EF4-FFF2-40B4-BE49-F238E27FC236}">
                <a16:creationId xmlns:a16="http://schemas.microsoft.com/office/drawing/2014/main" id="{C96F9AFF-4EEB-062E-E355-5994DE19A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5" y="826316"/>
            <a:ext cx="1529404" cy="1482945"/>
          </a:xfrm>
          <a:prstGeom prst="rect">
            <a:avLst/>
          </a:prstGeom>
        </p:spPr>
      </p:pic>
      <p:pic>
        <p:nvPicPr>
          <p:cNvPr id="13" name="Picture 12" descr="A group of orange circles&#10;&#10;Description automatically generated">
            <a:extLst>
              <a:ext uri="{FF2B5EF4-FFF2-40B4-BE49-F238E27FC236}">
                <a16:creationId xmlns:a16="http://schemas.microsoft.com/office/drawing/2014/main" id="{13054405-9DD0-60D0-EA58-ED86FDBAA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90" y="780595"/>
            <a:ext cx="10031742" cy="1754198"/>
          </a:xfrm>
          <a:prstGeom prst="rect">
            <a:avLst/>
          </a:prstGeom>
        </p:spPr>
      </p:pic>
      <p:pic>
        <p:nvPicPr>
          <p:cNvPr id="14" name="Picture 13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65878F2A-2389-67A8-819A-F7785E5A5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8" y="2918467"/>
            <a:ext cx="1571337" cy="1525802"/>
          </a:xfrm>
          <a:prstGeom prst="rect">
            <a:avLst/>
          </a:prstGeom>
        </p:spPr>
      </p:pic>
      <p:pic>
        <p:nvPicPr>
          <p:cNvPr id="15" name="Picture 14" descr="A group of white circles&#10;&#10;Description automatically generated">
            <a:extLst>
              <a:ext uri="{FF2B5EF4-FFF2-40B4-BE49-F238E27FC236}">
                <a16:creationId xmlns:a16="http://schemas.microsoft.com/office/drawing/2014/main" id="{A06714FB-5EF1-738A-D236-DD0549863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96" y="2820458"/>
            <a:ext cx="10077126" cy="168093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25FBEF1-427A-0E63-0215-D4C42B97B9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96" y="5020941"/>
            <a:ext cx="10077126" cy="1726988"/>
          </a:xfrm>
          <a:prstGeom prst="rect">
            <a:avLst/>
          </a:prstGeom>
        </p:spPr>
      </p:pic>
      <p:pic>
        <p:nvPicPr>
          <p:cNvPr id="17" name="Picture 16" descr="A white circular object with veins&#10;&#10;Description automatically generated">
            <a:extLst>
              <a:ext uri="{FF2B5EF4-FFF2-40B4-BE49-F238E27FC236}">
                <a16:creationId xmlns:a16="http://schemas.microsoft.com/office/drawing/2014/main" id="{63AE8E48-73B6-B1E0-EA4C-FC41F1EBEE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8" y="5117926"/>
            <a:ext cx="1568276" cy="152283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DAB865B-DADB-338A-37A1-F08A3F5D5CB8}"/>
              </a:ext>
            </a:extLst>
          </p:cNvPr>
          <p:cNvSpPr/>
          <p:nvPr/>
        </p:nvSpPr>
        <p:spPr>
          <a:xfrm flipV="1">
            <a:off x="425930" y="387303"/>
            <a:ext cx="3103419" cy="101933"/>
          </a:xfrm>
          <a:custGeom>
            <a:avLst/>
            <a:gdLst>
              <a:gd name="connsiteX0" fmla="*/ 0 w 3103419"/>
              <a:gd name="connsiteY0" fmla="*/ 70172 h 101933"/>
              <a:gd name="connsiteX1" fmla="*/ 2906376 w 3103419"/>
              <a:gd name="connsiteY1" fmla="*/ 70172 h 101933"/>
              <a:gd name="connsiteX2" fmla="*/ 3103418 w 3103419"/>
              <a:gd name="connsiteY2" fmla="*/ 52629 h 101933"/>
              <a:gd name="connsiteX3" fmla="*/ 2955637 w 3103419"/>
              <a:gd name="connsiteY3" fmla="*/ 0 h 10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3419" h="101933" fill="none" extrusionOk="0">
                <a:moveTo>
                  <a:pt x="0" y="70172"/>
                </a:moveTo>
                <a:cubicBezTo>
                  <a:pt x="1124966" y="91686"/>
                  <a:pt x="553541" y="109082"/>
                  <a:pt x="2906376" y="70172"/>
                </a:cubicBezTo>
                <a:cubicBezTo>
                  <a:pt x="2979116" y="69899"/>
                  <a:pt x="3044466" y="44631"/>
                  <a:pt x="3103418" y="52629"/>
                </a:cubicBezTo>
                <a:cubicBezTo>
                  <a:pt x="2936002" y="13385"/>
                  <a:pt x="2952729" y="41365"/>
                  <a:pt x="2955637" y="0"/>
                </a:cubicBezTo>
              </a:path>
              <a:path w="3103419" h="101933" stroke="0" extrusionOk="0">
                <a:moveTo>
                  <a:pt x="0" y="70172"/>
                </a:moveTo>
                <a:cubicBezTo>
                  <a:pt x="1087029" y="64324"/>
                  <a:pt x="485632" y="119896"/>
                  <a:pt x="2906376" y="70172"/>
                </a:cubicBezTo>
                <a:cubicBezTo>
                  <a:pt x="2979466" y="70439"/>
                  <a:pt x="3021719" y="58986"/>
                  <a:pt x="3103418" y="52629"/>
                </a:cubicBezTo>
                <a:cubicBezTo>
                  <a:pt x="2939883" y="16343"/>
                  <a:pt x="2954878" y="42821"/>
                  <a:pt x="2955637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0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-69448" y="-17976"/>
            <a:ext cx="7500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</a:t>
            </a: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Extracted </a:t>
            </a:r>
            <a:r>
              <a:rPr lang="en-US" sz="2400" b="1" dirty="0">
                <a:ea typeface="+mj-ea"/>
                <a:cs typeface="+mj-cs"/>
              </a:rPr>
              <a:t>F</a:t>
            </a: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eature </a:t>
            </a:r>
            <a:r>
              <a:rPr lang="en-US" sz="2400" b="1" dirty="0">
                <a:ea typeface="+mj-ea"/>
                <a:cs typeface="+mj-cs"/>
              </a:rPr>
              <a:t>W</a:t>
            </a:r>
            <a:r>
              <a:rPr lang="en-US" sz="2400" b="1" kern="1200" dirty="0">
                <a:solidFill>
                  <a:schemeClr val="tx1"/>
                </a:solidFill>
                <a:ea typeface="+mj-ea"/>
                <a:cs typeface="+mj-cs"/>
              </a:rPr>
              <a:t>ith Source Image Comparison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>
            <a:off x="507423" y="443689"/>
            <a:ext cx="5713268" cy="45719"/>
          </a:xfrm>
          <a:custGeom>
            <a:avLst/>
            <a:gdLst>
              <a:gd name="connsiteX0" fmla="*/ 0 w 5713268"/>
              <a:gd name="connsiteY0" fmla="*/ 31473 h 45719"/>
              <a:gd name="connsiteX1" fmla="*/ 5350520 w 5713268"/>
              <a:gd name="connsiteY1" fmla="*/ 31473 h 45719"/>
              <a:gd name="connsiteX2" fmla="*/ 5713268 w 5713268"/>
              <a:gd name="connsiteY2" fmla="*/ 23605 h 45719"/>
              <a:gd name="connsiteX3" fmla="*/ 5441207 w 5713268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268" h="45719" fill="none" extrusionOk="0">
                <a:moveTo>
                  <a:pt x="0" y="31473"/>
                </a:moveTo>
                <a:cubicBezTo>
                  <a:pt x="1999540" y="-41283"/>
                  <a:pt x="1184814" y="139573"/>
                  <a:pt x="5350520" y="31473"/>
                </a:cubicBezTo>
                <a:cubicBezTo>
                  <a:pt x="5498769" y="33890"/>
                  <a:pt x="5604301" y="1637"/>
                  <a:pt x="5713268" y="23605"/>
                </a:cubicBezTo>
                <a:cubicBezTo>
                  <a:pt x="5413324" y="5995"/>
                  <a:pt x="5439279" y="19140"/>
                  <a:pt x="5441207" y="0"/>
                </a:cubicBezTo>
              </a:path>
              <a:path w="5713268" h="45719" stroke="0" extrusionOk="0">
                <a:moveTo>
                  <a:pt x="0" y="31473"/>
                </a:moveTo>
                <a:cubicBezTo>
                  <a:pt x="2000319" y="-53078"/>
                  <a:pt x="863405" y="91770"/>
                  <a:pt x="5350520" y="31473"/>
                </a:cubicBezTo>
                <a:cubicBezTo>
                  <a:pt x="5492049" y="34653"/>
                  <a:pt x="5576265" y="26740"/>
                  <a:pt x="5713268" y="23605"/>
                </a:cubicBezTo>
                <a:cubicBezTo>
                  <a:pt x="5414242" y="8185"/>
                  <a:pt x="5440438" y="21575"/>
                  <a:pt x="5441207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images of the eye&#10;&#10;Description automatically generated">
            <a:extLst>
              <a:ext uri="{FF2B5EF4-FFF2-40B4-BE49-F238E27FC236}">
                <a16:creationId xmlns:a16="http://schemas.microsoft.com/office/drawing/2014/main" id="{C5ABCF7D-3DE0-89B7-4113-7F5E46C8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93" y="711521"/>
            <a:ext cx="9814213" cy="58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68AAEE-B6D8-A1A4-1F03-14A481AD3205}"/>
              </a:ext>
            </a:extLst>
          </p:cNvPr>
          <p:cNvSpPr txBox="1"/>
          <p:nvPr/>
        </p:nvSpPr>
        <p:spPr>
          <a:xfrm>
            <a:off x="0" y="1790"/>
            <a:ext cx="825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 </a:t>
            </a:r>
            <a:r>
              <a:rPr lang="en-US" sz="2400" b="1" dirty="0">
                <a:ea typeface="+mj-ea"/>
                <a:cs typeface="+mj-cs"/>
              </a:rPr>
              <a:t>Pixel Intensity Distribution of Feature Extracted image</a:t>
            </a:r>
            <a:endParaRPr lang="en-US" sz="2400" b="1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33B04D-9C11-FC69-68D5-E7BFAEE2F2C3}"/>
              </a:ext>
            </a:extLst>
          </p:cNvPr>
          <p:cNvSpPr/>
          <p:nvPr/>
        </p:nvSpPr>
        <p:spPr>
          <a:xfrm>
            <a:off x="507423" y="443689"/>
            <a:ext cx="2956214" cy="45719"/>
          </a:xfrm>
          <a:custGeom>
            <a:avLst/>
            <a:gdLst>
              <a:gd name="connsiteX0" fmla="*/ 0 w 2956214"/>
              <a:gd name="connsiteY0" fmla="*/ 31473 h 45719"/>
              <a:gd name="connsiteX1" fmla="*/ 2768517 w 2956214"/>
              <a:gd name="connsiteY1" fmla="*/ 31473 h 45719"/>
              <a:gd name="connsiteX2" fmla="*/ 2956214 w 2956214"/>
              <a:gd name="connsiteY2" fmla="*/ 23605 h 45719"/>
              <a:gd name="connsiteX3" fmla="*/ 2815441 w 2956214"/>
              <a:gd name="connsiteY3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214" h="45719" fill="none" extrusionOk="0">
                <a:moveTo>
                  <a:pt x="0" y="31473"/>
                </a:moveTo>
                <a:cubicBezTo>
                  <a:pt x="1050174" y="13723"/>
                  <a:pt x="601484" y="88520"/>
                  <a:pt x="2768517" y="31473"/>
                </a:cubicBezTo>
                <a:cubicBezTo>
                  <a:pt x="2845591" y="32578"/>
                  <a:pt x="2897814" y="17655"/>
                  <a:pt x="2956214" y="23605"/>
                </a:cubicBezTo>
                <a:cubicBezTo>
                  <a:pt x="2799229" y="5923"/>
                  <a:pt x="2815092" y="17653"/>
                  <a:pt x="2815441" y="0"/>
                </a:cubicBezTo>
              </a:path>
              <a:path w="2956214" h="45719" stroke="0" extrusionOk="0">
                <a:moveTo>
                  <a:pt x="0" y="31473"/>
                </a:moveTo>
                <a:cubicBezTo>
                  <a:pt x="1094287" y="35666"/>
                  <a:pt x="469214" y="60885"/>
                  <a:pt x="2768517" y="31473"/>
                </a:cubicBezTo>
                <a:cubicBezTo>
                  <a:pt x="2840600" y="32687"/>
                  <a:pt x="2878631" y="26706"/>
                  <a:pt x="2956214" y="23605"/>
                </a:cubicBezTo>
                <a:cubicBezTo>
                  <a:pt x="2799534" y="9238"/>
                  <a:pt x="2814807" y="20831"/>
                  <a:pt x="2815441" y="0"/>
                </a:cubicBezTo>
              </a:path>
            </a:pathLst>
          </a:custGeom>
          <a:solidFill>
            <a:schemeClr val="accent1">
              <a:tint val="20000"/>
              <a:alpha val="0"/>
            </a:schemeClr>
          </a:solidFill>
          <a:ln w="38100" cmpd="thickThin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90"/>
                      <a:gd name="connsiteY0" fmla="*/ 45720 h 66413"/>
                      <a:gd name="connsiteX1" fmla="*/ 674370 w 720090"/>
                      <a:gd name="connsiteY1" fmla="*/ 45720 h 66413"/>
                      <a:gd name="connsiteX2" fmla="*/ 720090 w 720090"/>
                      <a:gd name="connsiteY2" fmla="*/ 34290 h 66413"/>
                      <a:gd name="connsiteX3" fmla="*/ 685800 w 720090"/>
                      <a:gd name="connsiteY3" fmla="*/ 0 h 66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0090" h="66413">
                        <a:moveTo>
                          <a:pt x="0" y="45720"/>
                        </a:moveTo>
                        <a:cubicBezTo>
                          <a:pt x="274215" y="79997"/>
                          <a:pt x="124448" y="65717"/>
                          <a:pt x="674370" y="45720"/>
                        </a:cubicBezTo>
                        <a:cubicBezTo>
                          <a:pt x="690069" y="45149"/>
                          <a:pt x="704850" y="38100"/>
                          <a:pt x="720090" y="34290"/>
                        </a:cubicBezTo>
                        <a:cubicBezTo>
                          <a:pt x="682630" y="9317"/>
                          <a:pt x="685800" y="25167"/>
                          <a:pt x="68580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blue lines&#10;&#10;Description automatically generated">
            <a:extLst>
              <a:ext uri="{FF2B5EF4-FFF2-40B4-BE49-F238E27FC236}">
                <a16:creationId xmlns:a16="http://schemas.microsoft.com/office/drawing/2014/main" id="{40637948-8E36-780E-E2CD-CF0DFD01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93" y="655422"/>
            <a:ext cx="10119013" cy="60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1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10338</TotalTime>
  <Words>2061</Words>
  <Application>Microsoft Macintosh PowerPoint</Application>
  <PresentationFormat>Widescreen</PresentationFormat>
  <Paragraphs>468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Aptos Narrow</vt:lpstr>
      <vt:lpstr>Arial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Gujjar (CMP - Student)</dc:creator>
  <cp:lastModifiedBy>Pranav Gujjar (CMP - Student)</cp:lastModifiedBy>
  <cp:revision>19</cp:revision>
  <dcterms:created xsi:type="dcterms:W3CDTF">2024-08-12T20:12:50Z</dcterms:created>
  <dcterms:modified xsi:type="dcterms:W3CDTF">2024-09-05T13:48:05Z</dcterms:modified>
</cp:coreProperties>
</file>